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0" r:id="rId3"/>
    <p:sldId id="257" r:id="rId4"/>
    <p:sldId id="259" r:id="rId5"/>
    <p:sldId id="258" r:id="rId6"/>
    <p:sldId id="261" r:id="rId7"/>
    <p:sldId id="262" r:id="rId8"/>
    <p:sldId id="263" r:id="rId9"/>
    <p:sldId id="264" r:id="rId10"/>
    <p:sldId id="267" r:id="rId11"/>
    <p:sldId id="265" r:id="rId12"/>
    <p:sldId id="266" r:id="rId13"/>
    <p:sldId id="270" r:id="rId14"/>
    <p:sldId id="268" r:id="rId15"/>
    <p:sldId id="269" r:id="rId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outlineViewPr>
    <p:cViewPr>
      <p:scale>
        <a:sx n="33" d="100"/>
        <a:sy n="33" d="100"/>
      </p:scale>
      <p:origin x="-56"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FD204-FD36-3348-BF1F-B98AE93B8E27}" type="datetimeFigureOut">
              <a:rPr lang="en-US" smtClean="0"/>
              <a:t>2/16/19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Fare clic per modificare gli stili del testo dello schema
Secondo livello
Terzo livello
Quarto livello
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39F1F-0B53-644E-9166-F405F39B6CDA}" type="slidenum">
              <a:rPr lang="en-US" smtClean="0"/>
              <a:t>‹N›</a:t>
            </a:fld>
            <a:endParaRPr lang="en-US"/>
          </a:p>
        </p:txBody>
      </p:sp>
    </p:spTree>
    <p:extLst>
      <p:ext uri="{BB962C8B-B14F-4D97-AF65-F5344CB8AC3E}">
        <p14:creationId xmlns:p14="http://schemas.microsoft.com/office/powerpoint/2010/main" val="403148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87039F1F-0B53-644E-9166-F405F39B6CDA}" type="slidenum">
              <a:rPr lang="en-US" smtClean="0"/>
              <a:t>1</a:t>
            </a:fld>
            <a:endParaRPr lang="en-US"/>
          </a:p>
        </p:txBody>
      </p:sp>
    </p:spTree>
    <p:extLst>
      <p:ext uri="{BB962C8B-B14F-4D97-AF65-F5344CB8AC3E}">
        <p14:creationId xmlns:p14="http://schemas.microsoft.com/office/powerpoint/2010/main" val="81263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87039F1F-0B53-644E-9166-F405F39B6CDA}" type="slidenum">
              <a:rPr lang="en-US" smtClean="0"/>
              <a:t>2</a:t>
            </a:fld>
            <a:endParaRPr lang="en-US"/>
          </a:p>
        </p:txBody>
      </p:sp>
    </p:spTree>
    <p:extLst>
      <p:ext uri="{BB962C8B-B14F-4D97-AF65-F5344CB8AC3E}">
        <p14:creationId xmlns:p14="http://schemas.microsoft.com/office/powerpoint/2010/main" val="359040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891D7-7FF0-E946-9EC6-64FB7B47A03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66131E0-7474-6048-B4F7-F7820A629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71DEA5D-4ABC-1F49-AE0D-BE1958EFDC68}"/>
              </a:ext>
            </a:extLst>
          </p:cNvPr>
          <p:cNvSpPr>
            <a:spLocks noGrp="1"/>
          </p:cNvSpPr>
          <p:nvPr>
            <p:ph type="dt" sz="half" idx="10"/>
          </p:nvPr>
        </p:nvSpPr>
        <p:spPr/>
        <p:txBody>
          <a:bodyPr/>
          <a:lstStyle/>
          <a:p>
            <a:fld id="{D98BAD37-4A64-8E48-A859-C98BD8723F12}" type="datetime1">
              <a:rPr lang="it-IT" smtClean="0"/>
              <a:t>16/02/19</a:t>
            </a:fld>
            <a:endParaRPr lang="it-IT"/>
          </a:p>
        </p:txBody>
      </p:sp>
      <p:sp>
        <p:nvSpPr>
          <p:cNvPr id="5" name="Segnaposto piè di pagina 4">
            <a:extLst>
              <a:ext uri="{FF2B5EF4-FFF2-40B4-BE49-F238E27FC236}">
                <a16:creationId xmlns:a16="http://schemas.microsoft.com/office/drawing/2014/main" id="{FB2E5427-B8F8-4A47-9209-6B6BD600D17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6293E5F-4BA7-9840-A2EB-DA3F08E44932}"/>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43114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34BDD7-1275-1347-9CDF-A38C87075F7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9A830C0-AB09-E64F-B9F5-64726829FD3C}"/>
              </a:ext>
            </a:extLst>
          </p:cNvPr>
          <p:cNvSpPr>
            <a:spLocks noGrp="1"/>
          </p:cNvSpPr>
          <p:nvPr>
            <p:ph type="body" orient="vert" idx="1"/>
          </p:nvPr>
        </p:nvSpPr>
        <p:spPr/>
        <p:txBody>
          <a:bodyPr vert="eaVert"/>
          <a:lstStyle/>
          <a:p>
            <a:r>
              <a:rPr lang="it-IT"/>
              <a:t>Fare clic per modificare gli stili del testo dello schema
Secondo livello
Terzo livello
Quarto livello
Quinto livello</a:t>
            </a:r>
          </a:p>
        </p:txBody>
      </p:sp>
      <p:sp>
        <p:nvSpPr>
          <p:cNvPr id="4" name="Segnaposto data 3">
            <a:extLst>
              <a:ext uri="{FF2B5EF4-FFF2-40B4-BE49-F238E27FC236}">
                <a16:creationId xmlns:a16="http://schemas.microsoft.com/office/drawing/2014/main" id="{9E5338A8-EF2D-F842-A3F3-665F5F0091BE}"/>
              </a:ext>
            </a:extLst>
          </p:cNvPr>
          <p:cNvSpPr>
            <a:spLocks noGrp="1"/>
          </p:cNvSpPr>
          <p:nvPr>
            <p:ph type="dt" sz="half" idx="10"/>
          </p:nvPr>
        </p:nvSpPr>
        <p:spPr/>
        <p:txBody>
          <a:bodyPr/>
          <a:lstStyle/>
          <a:p>
            <a:fld id="{43BBB759-CF59-1E47-B4A2-20F2BB389F49}" type="datetime1">
              <a:rPr lang="it-IT" smtClean="0"/>
              <a:t>16/02/19</a:t>
            </a:fld>
            <a:endParaRPr lang="it-IT"/>
          </a:p>
        </p:txBody>
      </p:sp>
      <p:sp>
        <p:nvSpPr>
          <p:cNvPr id="5" name="Segnaposto piè di pagina 4">
            <a:extLst>
              <a:ext uri="{FF2B5EF4-FFF2-40B4-BE49-F238E27FC236}">
                <a16:creationId xmlns:a16="http://schemas.microsoft.com/office/drawing/2014/main" id="{AA2B0F68-2353-CF47-8E12-0CA11D427F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AD4BFD-E2E5-EF41-AC11-17411CF7AD95}"/>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67572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688CD23-1D8F-AF4D-9EDF-78709FDA520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ADFC2C4-21D6-0B40-BCC7-93EF33160210}"/>
              </a:ext>
            </a:extLst>
          </p:cNvPr>
          <p:cNvSpPr>
            <a:spLocks noGrp="1"/>
          </p:cNvSpPr>
          <p:nvPr>
            <p:ph type="body" orient="vert" idx="1"/>
          </p:nvPr>
        </p:nvSpPr>
        <p:spPr>
          <a:xfrm>
            <a:off x="838200" y="365125"/>
            <a:ext cx="7734300" cy="5811838"/>
          </a:xfrm>
        </p:spPr>
        <p:txBody>
          <a:bodyPr vert="eaVert"/>
          <a:lstStyle/>
          <a:p>
            <a:r>
              <a:rPr lang="it-IT"/>
              <a:t>Fare clic per modificare gli stili del testo dello schema
Secondo livello
Terzo livello
Quarto livello
Quinto livello</a:t>
            </a:r>
          </a:p>
        </p:txBody>
      </p:sp>
      <p:sp>
        <p:nvSpPr>
          <p:cNvPr id="4" name="Segnaposto data 3">
            <a:extLst>
              <a:ext uri="{FF2B5EF4-FFF2-40B4-BE49-F238E27FC236}">
                <a16:creationId xmlns:a16="http://schemas.microsoft.com/office/drawing/2014/main" id="{A2BB448E-3181-D44A-8B62-F7A9D9A7C8F5}"/>
              </a:ext>
            </a:extLst>
          </p:cNvPr>
          <p:cNvSpPr>
            <a:spLocks noGrp="1"/>
          </p:cNvSpPr>
          <p:nvPr>
            <p:ph type="dt" sz="half" idx="10"/>
          </p:nvPr>
        </p:nvSpPr>
        <p:spPr/>
        <p:txBody>
          <a:bodyPr/>
          <a:lstStyle/>
          <a:p>
            <a:fld id="{ED23004E-29A1-6D47-885D-32390C93763A}" type="datetime1">
              <a:rPr lang="it-IT" smtClean="0"/>
              <a:t>16/02/19</a:t>
            </a:fld>
            <a:endParaRPr lang="it-IT"/>
          </a:p>
        </p:txBody>
      </p:sp>
      <p:sp>
        <p:nvSpPr>
          <p:cNvPr id="5" name="Segnaposto piè di pagina 4">
            <a:extLst>
              <a:ext uri="{FF2B5EF4-FFF2-40B4-BE49-F238E27FC236}">
                <a16:creationId xmlns:a16="http://schemas.microsoft.com/office/drawing/2014/main" id="{EED9BD2F-35C1-314E-A80F-3E94039644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330219A-B072-4042-A300-CF8E055E3172}"/>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391024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3666AE-847D-9647-8720-3823836BE92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C4E11CA-8005-6B4D-84BC-7A6A5ACD3C8B}"/>
              </a:ext>
            </a:extLst>
          </p:cNvPr>
          <p:cNvSpPr>
            <a:spLocks noGrp="1"/>
          </p:cNvSpPr>
          <p:nvPr>
            <p:ph idx="1"/>
          </p:nvPr>
        </p:nvSpPr>
        <p:spPr/>
        <p:txBody>
          <a:bodyPr/>
          <a:lstStyle/>
          <a:p>
            <a:r>
              <a:rPr lang="it-IT"/>
              <a:t>Fare clic per modificare gli stili del testo dello schema
Secondo livello
Terzo livello
Quarto livello
Quinto livello</a:t>
            </a:r>
          </a:p>
        </p:txBody>
      </p:sp>
      <p:sp>
        <p:nvSpPr>
          <p:cNvPr id="4" name="Segnaposto data 3">
            <a:extLst>
              <a:ext uri="{FF2B5EF4-FFF2-40B4-BE49-F238E27FC236}">
                <a16:creationId xmlns:a16="http://schemas.microsoft.com/office/drawing/2014/main" id="{E63F881E-85CD-604B-A944-03E793D6B30C}"/>
              </a:ext>
            </a:extLst>
          </p:cNvPr>
          <p:cNvSpPr>
            <a:spLocks noGrp="1"/>
          </p:cNvSpPr>
          <p:nvPr>
            <p:ph type="dt" sz="half" idx="10"/>
          </p:nvPr>
        </p:nvSpPr>
        <p:spPr/>
        <p:txBody>
          <a:bodyPr/>
          <a:lstStyle/>
          <a:p>
            <a:fld id="{74E3D28E-F2AA-3C49-A092-54AD76E690DB}" type="datetime1">
              <a:rPr lang="it-IT" smtClean="0"/>
              <a:t>16/02/19</a:t>
            </a:fld>
            <a:endParaRPr lang="it-IT"/>
          </a:p>
        </p:txBody>
      </p:sp>
      <p:sp>
        <p:nvSpPr>
          <p:cNvPr id="5" name="Segnaposto piè di pagina 4">
            <a:extLst>
              <a:ext uri="{FF2B5EF4-FFF2-40B4-BE49-F238E27FC236}">
                <a16:creationId xmlns:a16="http://schemas.microsoft.com/office/drawing/2014/main" id="{6ED91247-FF2F-E84C-971B-58CA0630CC4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A171601-5833-994C-809B-7F170F4E84D5}"/>
              </a:ext>
            </a:extLst>
          </p:cNvPr>
          <p:cNvSpPr>
            <a:spLocks noGrp="1"/>
          </p:cNvSpPr>
          <p:nvPr>
            <p:ph type="sldNum" sz="quarter" idx="12"/>
          </p:nvPr>
        </p:nvSpPr>
        <p:spPr/>
        <p:txBody>
          <a:bodyPr/>
          <a:lstStyle/>
          <a:p>
            <a:fld id="{170E278B-CDEC-3342-B587-FFE78E992CEA}" type="slidenum">
              <a:rPr lang="it-IT" smtClean="0"/>
              <a:t>‹N›</a:t>
            </a:fld>
            <a:endParaRPr lang="it-IT" dirty="0"/>
          </a:p>
        </p:txBody>
      </p:sp>
    </p:spTree>
    <p:extLst>
      <p:ext uri="{BB962C8B-B14F-4D97-AF65-F5344CB8AC3E}">
        <p14:creationId xmlns:p14="http://schemas.microsoft.com/office/powerpoint/2010/main" val="4189320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C41C4B-7A4B-8A4C-942B-414F363DC22B}"/>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D8CE3EA-DC48-784B-96CC-0F0CC983D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it-IT"/>
              <a:t>Fare clic per modificare gli stili del testo dello schema
Secondo livello
Terzo livello
Quarto livello
Quinto livello</a:t>
            </a:r>
          </a:p>
        </p:txBody>
      </p:sp>
      <p:sp>
        <p:nvSpPr>
          <p:cNvPr id="4" name="Segnaposto data 3">
            <a:extLst>
              <a:ext uri="{FF2B5EF4-FFF2-40B4-BE49-F238E27FC236}">
                <a16:creationId xmlns:a16="http://schemas.microsoft.com/office/drawing/2014/main" id="{7C9E2A8F-16C3-4443-A889-FA290D1BB444}"/>
              </a:ext>
            </a:extLst>
          </p:cNvPr>
          <p:cNvSpPr>
            <a:spLocks noGrp="1"/>
          </p:cNvSpPr>
          <p:nvPr>
            <p:ph type="dt" sz="half" idx="10"/>
          </p:nvPr>
        </p:nvSpPr>
        <p:spPr/>
        <p:txBody>
          <a:bodyPr/>
          <a:lstStyle/>
          <a:p>
            <a:fld id="{EC304F17-7004-1740-82B7-028847E41244}" type="datetime1">
              <a:rPr lang="it-IT" smtClean="0"/>
              <a:t>16/02/19</a:t>
            </a:fld>
            <a:endParaRPr lang="it-IT"/>
          </a:p>
        </p:txBody>
      </p:sp>
      <p:sp>
        <p:nvSpPr>
          <p:cNvPr id="5" name="Segnaposto piè di pagina 4">
            <a:extLst>
              <a:ext uri="{FF2B5EF4-FFF2-40B4-BE49-F238E27FC236}">
                <a16:creationId xmlns:a16="http://schemas.microsoft.com/office/drawing/2014/main" id="{9B1C4B62-C11D-1943-BF3C-1FA175B7D86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9F9072B-F3DC-124A-8408-89DB0956DCC7}"/>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1741255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648C6-9FAF-D34B-9E99-501F0EF65B9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538F979-15DD-6847-BF09-4BA908A90628}"/>
              </a:ext>
            </a:extLst>
          </p:cNvPr>
          <p:cNvSpPr>
            <a:spLocks noGrp="1"/>
          </p:cNvSpPr>
          <p:nvPr>
            <p:ph sz="half" idx="1"/>
          </p:nvPr>
        </p:nvSpPr>
        <p:spPr>
          <a:xfrm>
            <a:off x="838200" y="1825625"/>
            <a:ext cx="5181600" cy="4351338"/>
          </a:xfrm>
        </p:spPr>
        <p:txBody>
          <a:bodyPr/>
          <a:lstStyle/>
          <a:p>
            <a:r>
              <a:rPr lang="it-IT"/>
              <a:t>Fare clic per modificare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903A9685-4106-1B41-B045-EF885B940F1C}"/>
              </a:ext>
            </a:extLst>
          </p:cNvPr>
          <p:cNvSpPr>
            <a:spLocks noGrp="1"/>
          </p:cNvSpPr>
          <p:nvPr>
            <p:ph sz="half" idx="2"/>
          </p:nvPr>
        </p:nvSpPr>
        <p:spPr>
          <a:xfrm>
            <a:off x="6172200" y="1825625"/>
            <a:ext cx="5181600" cy="4351338"/>
          </a:xfrm>
        </p:spPr>
        <p:txBody>
          <a:bodyPr/>
          <a:lstStyle/>
          <a:p>
            <a:r>
              <a:rPr lang="it-IT"/>
              <a:t>Fare clic per modificare gli stili del testo dello schema
Secondo livello
Terzo livello
Quarto livello
Quinto livello</a:t>
            </a:r>
          </a:p>
        </p:txBody>
      </p:sp>
      <p:sp>
        <p:nvSpPr>
          <p:cNvPr id="5" name="Segnaposto data 4">
            <a:extLst>
              <a:ext uri="{FF2B5EF4-FFF2-40B4-BE49-F238E27FC236}">
                <a16:creationId xmlns:a16="http://schemas.microsoft.com/office/drawing/2014/main" id="{72A360D5-6870-8549-B4C5-D2D8F8B15E94}"/>
              </a:ext>
            </a:extLst>
          </p:cNvPr>
          <p:cNvSpPr>
            <a:spLocks noGrp="1"/>
          </p:cNvSpPr>
          <p:nvPr>
            <p:ph type="dt" sz="half" idx="10"/>
          </p:nvPr>
        </p:nvSpPr>
        <p:spPr/>
        <p:txBody>
          <a:bodyPr/>
          <a:lstStyle/>
          <a:p>
            <a:fld id="{A4E5FA9D-9DAB-FE46-9DF8-B4EFB5A30328}" type="datetime1">
              <a:rPr lang="it-IT" smtClean="0"/>
              <a:t>16/02/19</a:t>
            </a:fld>
            <a:endParaRPr lang="it-IT"/>
          </a:p>
        </p:txBody>
      </p:sp>
      <p:sp>
        <p:nvSpPr>
          <p:cNvPr id="6" name="Segnaposto piè di pagina 5">
            <a:extLst>
              <a:ext uri="{FF2B5EF4-FFF2-40B4-BE49-F238E27FC236}">
                <a16:creationId xmlns:a16="http://schemas.microsoft.com/office/drawing/2014/main" id="{BDA37FF3-FBD5-124C-9A01-7A9009FBA3E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FCB5316-9D84-A14B-9557-AE515EFFB29C}"/>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3398198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457B89-AE6D-994E-875C-8811626BDAA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C0536C1-F661-0F4D-A6BC-09193E5DD4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it-IT"/>
              <a:t>Fare clic per modificare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2DC9BD48-96E1-1E42-91E7-3D6658987548}"/>
              </a:ext>
            </a:extLst>
          </p:cNvPr>
          <p:cNvSpPr>
            <a:spLocks noGrp="1"/>
          </p:cNvSpPr>
          <p:nvPr>
            <p:ph sz="half" idx="2"/>
          </p:nvPr>
        </p:nvSpPr>
        <p:spPr>
          <a:xfrm>
            <a:off x="839788" y="2505075"/>
            <a:ext cx="5157787" cy="3684588"/>
          </a:xfrm>
        </p:spPr>
        <p:txBody>
          <a:bodyPr/>
          <a:lstStyle/>
          <a:p>
            <a:r>
              <a:rPr lang="it-IT"/>
              <a:t>Fare clic per modificare gli stili del testo dello schema
Secondo livello
Terzo livello
Quarto livello
Quinto livello</a:t>
            </a:r>
          </a:p>
        </p:txBody>
      </p:sp>
      <p:sp>
        <p:nvSpPr>
          <p:cNvPr id="5" name="Segnaposto testo 4">
            <a:extLst>
              <a:ext uri="{FF2B5EF4-FFF2-40B4-BE49-F238E27FC236}">
                <a16:creationId xmlns:a16="http://schemas.microsoft.com/office/drawing/2014/main" id="{5A29E4DC-A961-3843-8362-8029ACF86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it-IT"/>
              <a:t>Fare clic per modificare gli stili del testo dello schema
Secondo livello
Terzo livello
Quarto livello
Quinto livello</a:t>
            </a:r>
          </a:p>
        </p:txBody>
      </p:sp>
      <p:sp>
        <p:nvSpPr>
          <p:cNvPr id="6" name="Segnaposto contenuto 5">
            <a:extLst>
              <a:ext uri="{FF2B5EF4-FFF2-40B4-BE49-F238E27FC236}">
                <a16:creationId xmlns:a16="http://schemas.microsoft.com/office/drawing/2014/main" id="{7CEEBAA4-3FDB-CC49-8A28-96F8A04BDA94}"/>
              </a:ext>
            </a:extLst>
          </p:cNvPr>
          <p:cNvSpPr>
            <a:spLocks noGrp="1"/>
          </p:cNvSpPr>
          <p:nvPr>
            <p:ph sz="quarter" idx="4"/>
          </p:nvPr>
        </p:nvSpPr>
        <p:spPr>
          <a:xfrm>
            <a:off x="6172200" y="2505075"/>
            <a:ext cx="5183188" cy="3684588"/>
          </a:xfrm>
        </p:spPr>
        <p:txBody>
          <a:bodyPr/>
          <a:lstStyle/>
          <a:p>
            <a:r>
              <a:rPr lang="it-IT"/>
              <a:t>Fare clic per modificare gli stili del testo dello schema
Secondo livello
Terzo livello
Quarto livello
Quinto livello</a:t>
            </a:r>
          </a:p>
        </p:txBody>
      </p:sp>
      <p:sp>
        <p:nvSpPr>
          <p:cNvPr id="7" name="Segnaposto data 6">
            <a:extLst>
              <a:ext uri="{FF2B5EF4-FFF2-40B4-BE49-F238E27FC236}">
                <a16:creationId xmlns:a16="http://schemas.microsoft.com/office/drawing/2014/main" id="{75C5A087-692F-B34A-B569-B5932B7CC3D3}"/>
              </a:ext>
            </a:extLst>
          </p:cNvPr>
          <p:cNvSpPr>
            <a:spLocks noGrp="1"/>
          </p:cNvSpPr>
          <p:nvPr>
            <p:ph type="dt" sz="half" idx="10"/>
          </p:nvPr>
        </p:nvSpPr>
        <p:spPr/>
        <p:txBody>
          <a:bodyPr/>
          <a:lstStyle/>
          <a:p>
            <a:fld id="{0A011A48-F924-7E40-A52B-CE190360A22F}" type="datetime1">
              <a:rPr lang="it-IT" smtClean="0"/>
              <a:t>16/02/19</a:t>
            </a:fld>
            <a:endParaRPr lang="it-IT"/>
          </a:p>
        </p:txBody>
      </p:sp>
      <p:sp>
        <p:nvSpPr>
          <p:cNvPr id="8" name="Segnaposto piè di pagina 7">
            <a:extLst>
              <a:ext uri="{FF2B5EF4-FFF2-40B4-BE49-F238E27FC236}">
                <a16:creationId xmlns:a16="http://schemas.microsoft.com/office/drawing/2014/main" id="{3CBB3D71-ACFA-8D45-A631-30616A860E9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3317083-4FE6-C34B-A322-4C4921B5A602}"/>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321382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5DCDD7-2931-9242-A1F3-5240A7B7A7A0}"/>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F3F4026-0878-834E-8EDD-4FE6AEFBAD61}"/>
              </a:ext>
            </a:extLst>
          </p:cNvPr>
          <p:cNvSpPr>
            <a:spLocks noGrp="1"/>
          </p:cNvSpPr>
          <p:nvPr>
            <p:ph type="dt" sz="half" idx="10"/>
          </p:nvPr>
        </p:nvSpPr>
        <p:spPr/>
        <p:txBody>
          <a:bodyPr/>
          <a:lstStyle/>
          <a:p>
            <a:fld id="{2E8EAA17-5545-C74F-94B0-1137242FA42F}" type="datetime1">
              <a:rPr lang="it-IT" smtClean="0"/>
              <a:t>16/02/19</a:t>
            </a:fld>
            <a:endParaRPr lang="it-IT"/>
          </a:p>
        </p:txBody>
      </p:sp>
      <p:sp>
        <p:nvSpPr>
          <p:cNvPr id="4" name="Segnaposto piè di pagina 3">
            <a:extLst>
              <a:ext uri="{FF2B5EF4-FFF2-40B4-BE49-F238E27FC236}">
                <a16:creationId xmlns:a16="http://schemas.microsoft.com/office/drawing/2014/main" id="{F5013C2E-870D-2547-8BEF-D4AB2B80F5C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3C052FA-84C6-E24D-BAC7-E44320C7D736}"/>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193801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3DA61C0-B3E7-CD4E-B8C1-8FD815362B32}"/>
              </a:ext>
            </a:extLst>
          </p:cNvPr>
          <p:cNvSpPr>
            <a:spLocks noGrp="1"/>
          </p:cNvSpPr>
          <p:nvPr>
            <p:ph type="dt" sz="half" idx="10"/>
          </p:nvPr>
        </p:nvSpPr>
        <p:spPr/>
        <p:txBody>
          <a:bodyPr/>
          <a:lstStyle/>
          <a:p>
            <a:fld id="{16FCE62F-12EF-504A-AE80-EAB76D39FBC9}" type="datetime1">
              <a:rPr lang="it-IT" smtClean="0"/>
              <a:t>16/02/19</a:t>
            </a:fld>
            <a:endParaRPr lang="it-IT"/>
          </a:p>
        </p:txBody>
      </p:sp>
      <p:sp>
        <p:nvSpPr>
          <p:cNvPr id="3" name="Segnaposto piè di pagina 2">
            <a:extLst>
              <a:ext uri="{FF2B5EF4-FFF2-40B4-BE49-F238E27FC236}">
                <a16:creationId xmlns:a16="http://schemas.microsoft.com/office/drawing/2014/main" id="{9C507F84-1B80-A94F-9928-83F6ADDBFAE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C098394-0906-BA41-BD79-39A2B5F48AAA}"/>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415368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22089-4F3C-7841-A7C4-7399AC1993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D381139-6729-D04C-B8C1-0BED22196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it-IT"/>
              <a:t>Fare clic per modificare gli stili del testo dello schema
Secondo livello
Terzo livello
Quarto livello
Quinto livello</a:t>
            </a:r>
          </a:p>
        </p:txBody>
      </p:sp>
      <p:sp>
        <p:nvSpPr>
          <p:cNvPr id="4" name="Segnaposto testo 3">
            <a:extLst>
              <a:ext uri="{FF2B5EF4-FFF2-40B4-BE49-F238E27FC236}">
                <a16:creationId xmlns:a16="http://schemas.microsoft.com/office/drawing/2014/main" id="{38C483E8-9F8A-704E-88D0-112F7050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a:t>Fare clic per modificare gli stili del testo dello schema
Secondo livello
Terzo livello
Quarto livello
Quinto livello</a:t>
            </a:r>
          </a:p>
        </p:txBody>
      </p:sp>
      <p:sp>
        <p:nvSpPr>
          <p:cNvPr id="5" name="Segnaposto data 4">
            <a:extLst>
              <a:ext uri="{FF2B5EF4-FFF2-40B4-BE49-F238E27FC236}">
                <a16:creationId xmlns:a16="http://schemas.microsoft.com/office/drawing/2014/main" id="{763C03D6-F1BB-524F-8EFD-9E6ED5EEC0FB}"/>
              </a:ext>
            </a:extLst>
          </p:cNvPr>
          <p:cNvSpPr>
            <a:spLocks noGrp="1"/>
          </p:cNvSpPr>
          <p:nvPr>
            <p:ph type="dt" sz="half" idx="10"/>
          </p:nvPr>
        </p:nvSpPr>
        <p:spPr/>
        <p:txBody>
          <a:bodyPr/>
          <a:lstStyle/>
          <a:p>
            <a:fld id="{729EAFE6-7FFC-CE47-AFD1-62BD96BAC7EA}" type="datetime1">
              <a:rPr lang="it-IT" smtClean="0"/>
              <a:t>16/02/19</a:t>
            </a:fld>
            <a:endParaRPr lang="it-IT"/>
          </a:p>
        </p:txBody>
      </p:sp>
      <p:sp>
        <p:nvSpPr>
          <p:cNvPr id="6" name="Segnaposto piè di pagina 5">
            <a:extLst>
              <a:ext uri="{FF2B5EF4-FFF2-40B4-BE49-F238E27FC236}">
                <a16:creationId xmlns:a16="http://schemas.microsoft.com/office/drawing/2014/main" id="{9EE23BDF-7D31-0B4A-9084-972393CC4DE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456422E-A384-A942-87C8-7ADB24E38774}"/>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290388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A9D02C-B186-6E43-9C95-21F72002BE1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CBE1C81-EC3E-414C-A4F5-AC184BBAF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45EC87E-ED4C-8047-83D1-0672EE8F3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a:t>Fare clic per modificare gli stili del testo dello schema
Secondo livello
Terzo livello
Quarto livello
Quinto livello</a:t>
            </a:r>
          </a:p>
        </p:txBody>
      </p:sp>
      <p:sp>
        <p:nvSpPr>
          <p:cNvPr id="5" name="Segnaposto data 4">
            <a:extLst>
              <a:ext uri="{FF2B5EF4-FFF2-40B4-BE49-F238E27FC236}">
                <a16:creationId xmlns:a16="http://schemas.microsoft.com/office/drawing/2014/main" id="{9B0E120A-CAE8-CC40-BBFA-06B855371831}"/>
              </a:ext>
            </a:extLst>
          </p:cNvPr>
          <p:cNvSpPr>
            <a:spLocks noGrp="1"/>
          </p:cNvSpPr>
          <p:nvPr>
            <p:ph type="dt" sz="half" idx="10"/>
          </p:nvPr>
        </p:nvSpPr>
        <p:spPr/>
        <p:txBody>
          <a:bodyPr/>
          <a:lstStyle/>
          <a:p>
            <a:fld id="{7B47779C-8DF2-F048-9DEA-177C0233B634}" type="datetime1">
              <a:rPr lang="it-IT" smtClean="0"/>
              <a:t>16/02/19</a:t>
            </a:fld>
            <a:endParaRPr lang="it-IT"/>
          </a:p>
        </p:txBody>
      </p:sp>
      <p:sp>
        <p:nvSpPr>
          <p:cNvPr id="6" name="Segnaposto piè di pagina 5">
            <a:extLst>
              <a:ext uri="{FF2B5EF4-FFF2-40B4-BE49-F238E27FC236}">
                <a16:creationId xmlns:a16="http://schemas.microsoft.com/office/drawing/2014/main" id="{5994EF60-79EF-7945-8E00-E4337299767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1AE4882-52E5-DC4A-B693-080A07BA7862}"/>
              </a:ext>
            </a:extLst>
          </p:cNvPr>
          <p:cNvSpPr>
            <a:spLocks noGrp="1"/>
          </p:cNvSpPr>
          <p:nvPr>
            <p:ph type="sldNum" sz="quarter" idx="12"/>
          </p:nvPr>
        </p:nvSpPr>
        <p:spPr/>
        <p:txBody>
          <a:bodyPr/>
          <a:lstStyle/>
          <a:p>
            <a:fld id="{170E278B-CDEC-3342-B587-FFE78E992CEA}" type="slidenum">
              <a:rPr lang="it-IT" smtClean="0"/>
              <a:t>‹N›</a:t>
            </a:fld>
            <a:endParaRPr lang="it-IT"/>
          </a:p>
        </p:txBody>
      </p:sp>
    </p:spTree>
    <p:extLst>
      <p:ext uri="{BB962C8B-B14F-4D97-AF65-F5344CB8AC3E}">
        <p14:creationId xmlns:p14="http://schemas.microsoft.com/office/powerpoint/2010/main" val="255114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28E7838-0CE2-5944-B5D2-15F131FCF1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8CCDCFD-B7A2-0A43-ACBD-CBD62AD2D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it-IT"/>
              <a:t>Fare clic per modificare gli stili del testo dello schema
Secondo livello
Terzo livello
Quarto livello
Quinto livello</a:t>
            </a:r>
          </a:p>
        </p:txBody>
      </p:sp>
      <p:sp>
        <p:nvSpPr>
          <p:cNvPr id="4" name="Segnaposto data 3">
            <a:extLst>
              <a:ext uri="{FF2B5EF4-FFF2-40B4-BE49-F238E27FC236}">
                <a16:creationId xmlns:a16="http://schemas.microsoft.com/office/drawing/2014/main" id="{F99D979A-B439-C342-84BD-FA8C8829C0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FDF2A-E005-3847-8870-84656C8D48DE}" type="datetime1">
              <a:rPr lang="it-IT" smtClean="0"/>
              <a:t>16/02/19</a:t>
            </a:fld>
            <a:endParaRPr lang="it-IT"/>
          </a:p>
        </p:txBody>
      </p:sp>
      <p:sp>
        <p:nvSpPr>
          <p:cNvPr id="5" name="Segnaposto piè di pagina 4">
            <a:extLst>
              <a:ext uri="{FF2B5EF4-FFF2-40B4-BE49-F238E27FC236}">
                <a16:creationId xmlns:a16="http://schemas.microsoft.com/office/drawing/2014/main" id="{9FC8B1B2-4C55-5046-AB6C-CB70163E2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CAB65C6-4BFA-AE43-A0F3-DDB148B4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E278B-CDEC-3342-B587-FFE78E992CEA}" type="slidenum">
              <a:rPr lang="it-IT" smtClean="0"/>
              <a:t>‹N›</a:t>
            </a:fld>
            <a:endParaRPr lang="it-IT"/>
          </a:p>
        </p:txBody>
      </p:sp>
    </p:spTree>
    <p:extLst>
      <p:ext uri="{BB962C8B-B14F-4D97-AF65-F5344CB8AC3E}">
        <p14:creationId xmlns:p14="http://schemas.microsoft.com/office/powerpoint/2010/main" val="3622038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029DE7B6-DC7C-4BA1-B406-EDDA0C0A3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rgbClr val="4C5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A006706-83F0-9B40-9B07-2C0C4BE2053E}"/>
              </a:ext>
            </a:extLst>
          </p:cNvPr>
          <p:cNvSpPr>
            <a:spLocks noGrp="1"/>
          </p:cNvSpPr>
          <p:nvPr>
            <p:ph type="ctrTitle"/>
          </p:nvPr>
        </p:nvSpPr>
        <p:spPr>
          <a:xfrm>
            <a:off x="5683958" y="1420292"/>
            <a:ext cx="5478379" cy="2663407"/>
          </a:xfrm>
        </p:spPr>
        <p:txBody>
          <a:bodyPr>
            <a:normAutofit/>
          </a:bodyPr>
          <a:lstStyle/>
          <a:p>
            <a:r>
              <a:rPr lang="en" b="1" dirty="0">
                <a:solidFill>
                  <a:schemeClr val="accent1">
                    <a:lumMod val="60000"/>
                    <a:lumOff val="40000"/>
                  </a:schemeClr>
                </a:solidFill>
              </a:rPr>
              <a:t>Find best venues categories near metro entrances </a:t>
            </a:r>
            <a:endParaRPr lang="it-IT" sz="5400" dirty="0">
              <a:solidFill>
                <a:schemeClr val="accent1">
                  <a:lumMod val="60000"/>
                  <a:lumOff val="40000"/>
                </a:schemeClr>
              </a:solidFill>
            </a:endParaRPr>
          </a:p>
        </p:txBody>
      </p:sp>
      <p:sp>
        <p:nvSpPr>
          <p:cNvPr id="3" name="Sottotitolo 2">
            <a:extLst>
              <a:ext uri="{FF2B5EF4-FFF2-40B4-BE49-F238E27FC236}">
                <a16:creationId xmlns:a16="http://schemas.microsoft.com/office/drawing/2014/main" id="{3A5E5CF7-110F-E146-A3CE-FAF6920DB153}"/>
              </a:ext>
            </a:extLst>
          </p:cNvPr>
          <p:cNvSpPr>
            <a:spLocks noGrp="1"/>
          </p:cNvSpPr>
          <p:nvPr>
            <p:ph type="subTitle" idx="1"/>
          </p:nvPr>
        </p:nvSpPr>
        <p:spPr>
          <a:xfrm>
            <a:off x="5788710" y="4410804"/>
            <a:ext cx="5478380" cy="1860883"/>
          </a:xfrm>
        </p:spPr>
        <p:txBody>
          <a:bodyPr>
            <a:normAutofit/>
          </a:bodyPr>
          <a:lstStyle/>
          <a:p>
            <a:r>
              <a:rPr lang="it-IT" dirty="0">
                <a:solidFill>
                  <a:schemeClr val="bg1"/>
                </a:solidFill>
              </a:rPr>
              <a:t>IBM Data Science Professional Certificate</a:t>
            </a:r>
          </a:p>
          <a:p>
            <a:r>
              <a:rPr lang="it-IT" b="1" dirty="0" err="1">
                <a:solidFill>
                  <a:schemeClr val="bg1"/>
                </a:solidFill>
              </a:rPr>
              <a:t>Applied</a:t>
            </a:r>
            <a:r>
              <a:rPr lang="it-IT" b="1" dirty="0">
                <a:solidFill>
                  <a:schemeClr val="bg1"/>
                </a:solidFill>
              </a:rPr>
              <a:t> Data Science </a:t>
            </a:r>
            <a:r>
              <a:rPr lang="it-IT" b="1" dirty="0" err="1">
                <a:solidFill>
                  <a:schemeClr val="bg1"/>
                </a:solidFill>
              </a:rPr>
              <a:t>Capstone</a:t>
            </a:r>
            <a:r>
              <a:rPr lang="it-IT" b="1" dirty="0">
                <a:solidFill>
                  <a:schemeClr val="bg1"/>
                </a:solidFill>
              </a:rPr>
              <a:t> </a:t>
            </a:r>
          </a:p>
          <a:p>
            <a:endParaRPr lang="it-IT" b="1" dirty="0">
              <a:solidFill>
                <a:schemeClr val="bg1"/>
              </a:solidFill>
            </a:endParaRPr>
          </a:p>
          <a:p>
            <a:r>
              <a:rPr lang="it-IT" b="1" dirty="0">
                <a:solidFill>
                  <a:schemeClr val="bg1"/>
                </a:solidFill>
              </a:rPr>
              <a:t>Eleonora Picca</a:t>
            </a:r>
          </a:p>
        </p:txBody>
      </p:sp>
      <p:pic>
        <p:nvPicPr>
          <p:cNvPr id="7" name="Immagine 6">
            <a:extLst>
              <a:ext uri="{FF2B5EF4-FFF2-40B4-BE49-F238E27FC236}">
                <a16:creationId xmlns:a16="http://schemas.microsoft.com/office/drawing/2014/main" id="{2593CB57-CD6D-9648-80E5-3C75DDC1395F}"/>
              </a:ext>
            </a:extLst>
          </p:cNvPr>
          <p:cNvPicPr>
            <a:picLocks noChangeAspect="1"/>
          </p:cNvPicPr>
          <p:nvPr/>
        </p:nvPicPr>
        <p:blipFill>
          <a:blip r:embed="rId3"/>
          <a:stretch>
            <a:fillRect/>
          </a:stretch>
        </p:blipFill>
        <p:spPr>
          <a:xfrm>
            <a:off x="1481723" y="2593485"/>
            <a:ext cx="1648572" cy="1648572"/>
          </a:xfrm>
          <a:prstGeom prst="rect">
            <a:avLst/>
          </a:prstGeom>
        </p:spPr>
      </p:pic>
      <p:sp>
        <p:nvSpPr>
          <p:cNvPr id="4" name="CasellaDiTesto 3">
            <a:extLst>
              <a:ext uri="{FF2B5EF4-FFF2-40B4-BE49-F238E27FC236}">
                <a16:creationId xmlns:a16="http://schemas.microsoft.com/office/drawing/2014/main" id="{7229058D-FF1C-EB4C-9888-70B3B8B397FC}"/>
              </a:ext>
            </a:extLst>
          </p:cNvPr>
          <p:cNvSpPr txBox="1"/>
          <p:nvPr/>
        </p:nvSpPr>
        <p:spPr>
          <a:xfrm>
            <a:off x="1660634" y="262759"/>
            <a:ext cx="184731" cy="369332"/>
          </a:xfrm>
          <a:prstGeom prst="rect">
            <a:avLst/>
          </a:prstGeom>
          <a:noFill/>
        </p:spPr>
        <p:txBody>
          <a:bodyPr wrap="none" rtlCol="0">
            <a:spAutoFit/>
          </a:bodyPr>
          <a:lstStyle/>
          <a:p>
            <a:endParaRPr lang="it-IT" dirty="0"/>
          </a:p>
        </p:txBody>
      </p:sp>
      <p:sp>
        <p:nvSpPr>
          <p:cNvPr id="8" name="Segnaposto numero diapositiva 7">
            <a:extLst>
              <a:ext uri="{FF2B5EF4-FFF2-40B4-BE49-F238E27FC236}">
                <a16:creationId xmlns:a16="http://schemas.microsoft.com/office/drawing/2014/main" id="{D8E7AD08-4ACF-A242-8CED-6F3FC36DD22E}"/>
              </a:ext>
            </a:extLst>
          </p:cNvPr>
          <p:cNvSpPr>
            <a:spLocks noGrp="1"/>
          </p:cNvSpPr>
          <p:nvPr>
            <p:ph type="sldNum" sz="quarter" idx="12"/>
          </p:nvPr>
        </p:nvSpPr>
        <p:spPr/>
        <p:txBody>
          <a:bodyPr/>
          <a:lstStyle/>
          <a:p>
            <a:fld id="{170E278B-CDEC-3342-B587-FFE78E992CEA}" type="slidenum">
              <a:rPr lang="it-IT" smtClean="0"/>
              <a:t>1</a:t>
            </a:fld>
            <a:endParaRPr lang="it-IT"/>
          </a:p>
        </p:txBody>
      </p:sp>
    </p:spTree>
    <p:extLst>
      <p:ext uri="{BB962C8B-B14F-4D97-AF65-F5344CB8AC3E}">
        <p14:creationId xmlns:p14="http://schemas.microsoft.com/office/powerpoint/2010/main" val="3881203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92470844-3CCC-B140-B2E9-FE7F4D163D3B}"/>
              </a:ext>
            </a:extLst>
          </p:cNvPr>
          <p:cNvSpPr>
            <a:spLocks noGrp="1"/>
          </p:cNvSpPr>
          <p:nvPr>
            <p:ph type="sldNum" sz="quarter" idx="12"/>
          </p:nvPr>
        </p:nvSpPr>
        <p:spPr/>
        <p:txBody>
          <a:bodyPr/>
          <a:lstStyle/>
          <a:p>
            <a:fld id="{170E278B-CDEC-3342-B587-FFE78E992CEA}" type="slidenum">
              <a:rPr lang="it-IT" smtClean="0"/>
              <a:t>10</a:t>
            </a:fld>
            <a:endParaRPr lang="it-IT" dirty="0"/>
          </a:p>
        </p:txBody>
      </p:sp>
      <p:sp>
        <p:nvSpPr>
          <p:cNvPr id="5" name="Titolo 1">
            <a:extLst>
              <a:ext uri="{FF2B5EF4-FFF2-40B4-BE49-F238E27FC236}">
                <a16:creationId xmlns:a16="http://schemas.microsoft.com/office/drawing/2014/main" id="{D45659EE-99A7-4841-8C50-50C10A29EE9C}"/>
              </a:ext>
            </a:extLst>
          </p:cNvPr>
          <p:cNvSpPr>
            <a:spLocks noGrp="1"/>
          </p:cNvSpPr>
          <p:nvPr>
            <p:ph type="title"/>
          </p:nvPr>
        </p:nvSpPr>
        <p:spPr>
          <a:xfrm>
            <a:off x="838200" y="49820"/>
            <a:ext cx="10515600" cy="1325563"/>
          </a:xfrm>
        </p:spPr>
        <p:txBody>
          <a:bodyPr/>
          <a:lstStyle/>
          <a:p>
            <a:r>
              <a:rPr lang="en-US" b="1" i="1" dirty="0"/>
              <a:t>Choose best k (2)</a:t>
            </a:r>
          </a:p>
        </p:txBody>
      </p:sp>
      <p:pic>
        <p:nvPicPr>
          <p:cNvPr id="6" name="Immagine 5">
            <a:extLst>
              <a:ext uri="{FF2B5EF4-FFF2-40B4-BE49-F238E27FC236}">
                <a16:creationId xmlns:a16="http://schemas.microsoft.com/office/drawing/2014/main" id="{255C5AAA-798E-1941-A418-8A526299C806}"/>
              </a:ext>
            </a:extLst>
          </p:cNvPr>
          <p:cNvPicPr>
            <a:picLocks noChangeAspect="1"/>
          </p:cNvPicPr>
          <p:nvPr/>
        </p:nvPicPr>
        <p:blipFill>
          <a:blip r:embed="rId2"/>
          <a:stretch>
            <a:fillRect/>
          </a:stretch>
        </p:blipFill>
        <p:spPr>
          <a:xfrm>
            <a:off x="9982200" y="21020"/>
            <a:ext cx="1842377" cy="1842377"/>
          </a:xfrm>
          <a:prstGeom prst="rect">
            <a:avLst/>
          </a:prstGeom>
        </p:spPr>
      </p:pic>
      <p:pic>
        <p:nvPicPr>
          <p:cNvPr id="7" name="Immagine 6">
            <a:extLst>
              <a:ext uri="{FF2B5EF4-FFF2-40B4-BE49-F238E27FC236}">
                <a16:creationId xmlns:a16="http://schemas.microsoft.com/office/drawing/2014/main" id="{CECC6072-E598-7145-A102-B8D14BD973C2}"/>
              </a:ext>
            </a:extLst>
          </p:cNvPr>
          <p:cNvPicPr>
            <a:picLocks noChangeAspect="1"/>
          </p:cNvPicPr>
          <p:nvPr/>
        </p:nvPicPr>
        <p:blipFill>
          <a:blip r:embed="rId3"/>
          <a:stretch>
            <a:fillRect/>
          </a:stretch>
        </p:blipFill>
        <p:spPr>
          <a:xfrm>
            <a:off x="6879751" y="2524014"/>
            <a:ext cx="4579149" cy="3942376"/>
          </a:xfrm>
          <a:prstGeom prst="rect">
            <a:avLst/>
          </a:prstGeom>
        </p:spPr>
      </p:pic>
      <p:pic>
        <p:nvPicPr>
          <p:cNvPr id="8" name="Immagine 7">
            <a:extLst>
              <a:ext uri="{FF2B5EF4-FFF2-40B4-BE49-F238E27FC236}">
                <a16:creationId xmlns:a16="http://schemas.microsoft.com/office/drawing/2014/main" id="{E5AF5DCF-9ECA-AB42-9814-D77BBAD97E25}"/>
              </a:ext>
            </a:extLst>
          </p:cNvPr>
          <p:cNvPicPr>
            <a:picLocks noChangeAspect="1"/>
          </p:cNvPicPr>
          <p:nvPr/>
        </p:nvPicPr>
        <p:blipFill>
          <a:blip r:embed="rId4"/>
          <a:stretch>
            <a:fillRect/>
          </a:stretch>
        </p:blipFill>
        <p:spPr>
          <a:xfrm>
            <a:off x="651641" y="2787886"/>
            <a:ext cx="5717628" cy="3357139"/>
          </a:xfrm>
          <a:prstGeom prst="rect">
            <a:avLst/>
          </a:prstGeom>
        </p:spPr>
      </p:pic>
      <p:sp>
        <p:nvSpPr>
          <p:cNvPr id="9" name="CasellaDiTesto 8">
            <a:extLst>
              <a:ext uri="{FF2B5EF4-FFF2-40B4-BE49-F238E27FC236}">
                <a16:creationId xmlns:a16="http://schemas.microsoft.com/office/drawing/2014/main" id="{3C9DBB5D-9BEB-B141-B3B1-0BD2FBA3FEE7}"/>
              </a:ext>
            </a:extLst>
          </p:cNvPr>
          <p:cNvSpPr txBox="1"/>
          <p:nvPr/>
        </p:nvSpPr>
        <p:spPr>
          <a:xfrm>
            <a:off x="9893226" y="4608005"/>
            <a:ext cx="633248" cy="369332"/>
          </a:xfrm>
          <a:prstGeom prst="rect">
            <a:avLst/>
          </a:prstGeom>
          <a:noFill/>
        </p:spPr>
        <p:txBody>
          <a:bodyPr wrap="square" rtlCol="0">
            <a:spAutoFit/>
          </a:bodyPr>
          <a:lstStyle/>
          <a:p>
            <a:r>
              <a:rPr lang="en-US" dirty="0"/>
              <a:t>k=13</a:t>
            </a:r>
          </a:p>
        </p:txBody>
      </p:sp>
      <p:sp>
        <p:nvSpPr>
          <p:cNvPr id="10" name="CasellaDiTesto 9">
            <a:extLst>
              <a:ext uri="{FF2B5EF4-FFF2-40B4-BE49-F238E27FC236}">
                <a16:creationId xmlns:a16="http://schemas.microsoft.com/office/drawing/2014/main" id="{990E6313-AC8B-3F4E-894D-1D9BAD9F3F1E}"/>
              </a:ext>
            </a:extLst>
          </p:cNvPr>
          <p:cNvSpPr txBox="1"/>
          <p:nvPr/>
        </p:nvSpPr>
        <p:spPr>
          <a:xfrm>
            <a:off x="838200" y="1020445"/>
            <a:ext cx="9049408" cy="1477328"/>
          </a:xfrm>
          <a:prstGeom prst="rect">
            <a:avLst/>
          </a:prstGeom>
          <a:noFill/>
        </p:spPr>
        <p:txBody>
          <a:bodyPr wrap="square" rtlCol="0">
            <a:spAutoFit/>
          </a:bodyPr>
          <a:lstStyle/>
          <a:p>
            <a:r>
              <a:rPr lang="en" dirty="0"/>
              <a:t>For the elbow method, there is not a clear k to choose, because there is not a clear elbow. Combining the silhouette I choose: </a:t>
            </a:r>
          </a:p>
          <a:p>
            <a:pPr algn="ctr"/>
            <a:r>
              <a:rPr lang="it-IT" dirty="0"/>
              <a:t>k</a:t>
            </a:r>
            <a:r>
              <a:rPr lang="en" dirty="0">
                <a:effectLst/>
              </a:rPr>
              <a:t>=13</a:t>
            </a:r>
          </a:p>
          <a:p>
            <a:r>
              <a:rPr lang="en" dirty="0"/>
              <a:t>because in the silhouette analysis it was the k with the major number of non negative clusters. As can be seen, cluster 5, 4 and 3 have negative silhouette, so I decided not to consider them.</a:t>
            </a:r>
            <a:endParaRPr lang="en" dirty="0">
              <a:effectLst/>
            </a:endParaRPr>
          </a:p>
        </p:txBody>
      </p:sp>
    </p:spTree>
    <p:extLst>
      <p:ext uri="{BB962C8B-B14F-4D97-AF65-F5344CB8AC3E}">
        <p14:creationId xmlns:p14="http://schemas.microsoft.com/office/powerpoint/2010/main" val="32541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CF322027-270B-8F4C-9C60-A5189704C918}"/>
              </a:ext>
            </a:extLst>
          </p:cNvPr>
          <p:cNvSpPr>
            <a:spLocks noGrp="1"/>
          </p:cNvSpPr>
          <p:nvPr>
            <p:ph type="title"/>
          </p:nvPr>
        </p:nvSpPr>
        <p:spPr>
          <a:xfrm>
            <a:off x="838200" y="49820"/>
            <a:ext cx="10515600" cy="1325563"/>
          </a:xfrm>
        </p:spPr>
        <p:txBody>
          <a:bodyPr/>
          <a:lstStyle/>
          <a:p>
            <a:r>
              <a:rPr lang="en-US" b="1" i="1" dirty="0"/>
              <a:t>K-means clusters</a:t>
            </a:r>
          </a:p>
        </p:txBody>
      </p:sp>
      <p:sp>
        <p:nvSpPr>
          <p:cNvPr id="5" name="Segnaposto numero diapositiva 4">
            <a:extLst>
              <a:ext uri="{FF2B5EF4-FFF2-40B4-BE49-F238E27FC236}">
                <a16:creationId xmlns:a16="http://schemas.microsoft.com/office/drawing/2014/main" id="{1412C230-7D57-F746-8126-0208FB936C28}"/>
              </a:ext>
            </a:extLst>
          </p:cNvPr>
          <p:cNvSpPr>
            <a:spLocks noGrp="1"/>
          </p:cNvSpPr>
          <p:nvPr>
            <p:ph type="sldNum" sz="quarter" idx="12"/>
          </p:nvPr>
        </p:nvSpPr>
        <p:spPr/>
        <p:txBody>
          <a:bodyPr/>
          <a:lstStyle/>
          <a:p>
            <a:fld id="{170E278B-CDEC-3342-B587-FFE78E992CEA}" type="slidenum">
              <a:rPr lang="it-IT" smtClean="0"/>
              <a:t>11</a:t>
            </a:fld>
            <a:endParaRPr lang="it-IT" dirty="0"/>
          </a:p>
        </p:txBody>
      </p:sp>
      <p:pic>
        <p:nvPicPr>
          <p:cNvPr id="6" name="Immagine 5">
            <a:extLst>
              <a:ext uri="{FF2B5EF4-FFF2-40B4-BE49-F238E27FC236}">
                <a16:creationId xmlns:a16="http://schemas.microsoft.com/office/drawing/2014/main" id="{D79E6B1F-CD71-D747-81B4-3F9CB89FD42E}"/>
              </a:ext>
            </a:extLst>
          </p:cNvPr>
          <p:cNvPicPr>
            <a:picLocks noChangeAspect="1"/>
          </p:cNvPicPr>
          <p:nvPr/>
        </p:nvPicPr>
        <p:blipFill>
          <a:blip r:embed="rId2"/>
          <a:stretch>
            <a:fillRect/>
          </a:stretch>
        </p:blipFill>
        <p:spPr>
          <a:xfrm>
            <a:off x="9982200" y="325820"/>
            <a:ext cx="1970911" cy="1671333"/>
          </a:xfrm>
          <a:prstGeom prst="rect">
            <a:avLst/>
          </a:prstGeom>
        </p:spPr>
      </p:pic>
      <p:sp>
        <p:nvSpPr>
          <p:cNvPr id="7" name="CasellaDiTesto 6">
            <a:extLst>
              <a:ext uri="{FF2B5EF4-FFF2-40B4-BE49-F238E27FC236}">
                <a16:creationId xmlns:a16="http://schemas.microsoft.com/office/drawing/2014/main" id="{1C5F1488-31DE-574D-9D0E-7511FAD31666}"/>
              </a:ext>
            </a:extLst>
          </p:cNvPr>
          <p:cNvSpPr txBox="1"/>
          <p:nvPr/>
        </p:nvSpPr>
        <p:spPr>
          <a:xfrm>
            <a:off x="838200" y="1020445"/>
            <a:ext cx="9049408" cy="1754326"/>
          </a:xfrm>
          <a:prstGeom prst="rect">
            <a:avLst/>
          </a:prstGeom>
          <a:noFill/>
        </p:spPr>
        <p:txBody>
          <a:bodyPr wrap="square" rtlCol="0">
            <a:spAutoFit/>
          </a:bodyPr>
          <a:lstStyle/>
          <a:p>
            <a:r>
              <a:rPr lang="en"/>
              <a:t>I used the </a:t>
            </a:r>
            <a:r>
              <a:rPr lang="en" i="1"/>
              <a:t>sklearn.cluster.KMeans </a:t>
            </a:r>
            <a:r>
              <a:rPr lang="en"/>
              <a:t>library to fit the data, with the following parameters: </a:t>
            </a:r>
            <a:endParaRPr lang="en">
              <a:effectLst/>
            </a:endParaRPr>
          </a:p>
          <a:p>
            <a:pPr marL="285750" indent="-285750">
              <a:buFont typeface="Arial" panose="020B0604020202020204" pitchFamily="34" charset="0"/>
              <a:buChar char="•"/>
            </a:pPr>
            <a:r>
              <a:rPr lang="en"/>
              <a:t>init= k-means++ </a:t>
            </a:r>
          </a:p>
          <a:p>
            <a:pPr marL="285750" indent="-285750">
              <a:buFont typeface="Arial" panose="020B0604020202020204" pitchFamily="34" charset="0"/>
              <a:buChar char="•"/>
            </a:pPr>
            <a:r>
              <a:rPr lang="en"/>
              <a:t>n init= 20</a:t>
            </a:r>
          </a:p>
          <a:p>
            <a:pPr marL="285750" indent="-285750">
              <a:buFont typeface="Arial" panose="020B0604020202020204" pitchFamily="34" charset="0"/>
              <a:buChar char="•"/>
            </a:pPr>
            <a:r>
              <a:rPr lang="en"/>
              <a:t>n clusters= 13</a:t>
            </a:r>
          </a:p>
          <a:p>
            <a:pPr marL="285750" indent="-285750">
              <a:buFont typeface="Arial" panose="020B0604020202020204" pitchFamily="34" charset="0"/>
              <a:buChar char="•"/>
            </a:pPr>
            <a:r>
              <a:rPr lang="en"/>
              <a:t>random state= 10</a:t>
            </a:r>
          </a:p>
          <a:p>
            <a:pPr marL="285750" indent="-285750">
              <a:buFont typeface="Arial" panose="020B0604020202020204" pitchFamily="34" charset="0"/>
              <a:buChar char="•"/>
            </a:pPr>
            <a:r>
              <a:rPr lang="it-IT"/>
              <a:t>a</a:t>
            </a:r>
            <a:r>
              <a:rPr lang="en"/>
              <a:t>lgorithm= elkan </a:t>
            </a:r>
            <a:endParaRPr lang="en" dirty="0">
              <a:effectLst/>
            </a:endParaRPr>
          </a:p>
        </p:txBody>
      </p:sp>
      <p:pic>
        <p:nvPicPr>
          <p:cNvPr id="9" name="Immagine 8">
            <a:extLst>
              <a:ext uri="{FF2B5EF4-FFF2-40B4-BE49-F238E27FC236}">
                <a16:creationId xmlns:a16="http://schemas.microsoft.com/office/drawing/2014/main" id="{451755E4-29DD-D14C-9B40-5283F6C4291C}"/>
              </a:ext>
            </a:extLst>
          </p:cNvPr>
          <p:cNvPicPr>
            <a:picLocks noChangeAspect="1"/>
          </p:cNvPicPr>
          <p:nvPr/>
        </p:nvPicPr>
        <p:blipFill>
          <a:blip r:embed="rId3"/>
          <a:stretch>
            <a:fillRect/>
          </a:stretch>
        </p:blipFill>
        <p:spPr>
          <a:xfrm>
            <a:off x="3137339" y="1704051"/>
            <a:ext cx="7204840" cy="4645592"/>
          </a:xfrm>
          <a:prstGeom prst="rect">
            <a:avLst/>
          </a:prstGeom>
        </p:spPr>
      </p:pic>
    </p:spTree>
    <p:extLst>
      <p:ext uri="{BB962C8B-B14F-4D97-AF65-F5344CB8AC3E}">
        <p14:creationId xmlns:p14="http://schemas.microsoft.com/office/powerpoint/2010/main" val="248257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C3ABC6B-6898-8A48-B506-31621561477B}"/>
              </a:ext>
            </a:extLst>
          </p:cNvPr>
          <p:cNvSpPr>
            <a:spLocks noGrp="1"/>
          </p:cNvSpPr>
          <p:nvPr>
            <p:ph type="title"/>
          </p:nvPr>
        </p:nvSpPr>
        <p:spPr>
          <a:xfrm>
            <a:off x="838200" y="49820"/>
            <a:ext cx="10515600" cy="1325563"/>
          </a:xfrm>
        </p:spPr>
        <p:txBody>
          <a:bodyPr/>
          <a:lstStyle/>
          <a:p>
            <a:r>
              <a:rPr lang="en-US" b="1" i="1" dirty="0"/>
              <a:t>Results (1)</a:t>
            </a:r>
          </a:p>
        </p:txBody>
      </p:sp>
      <p:sp>
        <p:nvSpPr>
          <p:cNvPr id="5" name="Segnaposto numero diapositiva 4">
            <a:extLst>
              <a:ext uri="{FF2B5EF4-FFF2-40B4-BE49-F238E27FC236}">
                <a16:creationId xmlns:a16="http://schemas.microsoft.com/office/drawing/2014/main" id="{DD29DCA2-D204-3942-9EB3-B87224FA171E}"/>
              </a:ext>
            </a:extLst>
          </p:cNvPr>
          <p:cNvSpPr>
            <a:spLocks noGrp="1"/>
          </p:cNvSpPr>
          <p:nvPr>
            <p:ph type="sldNum" sz="quarter" idx="12"/>
          </p:nvPr>
        </p:nvSpPr>
        <p:spPr/>
        <p:txBody>
          <a:bodyPr/>
          <a:lstStyle/>
          <a:p>
            <a:fld id="{170E278B-CDEC-3342-B587-FFE78E992CEA}" type="slidenum">
              <a:rPr lang="it-IT" smtClean="0"/>
              <a:t>12</a:t>
            </a:fld>
            <a:endParaRPr lang="it-IT" dirty="0"/>
          </a:p>
        </p:txBody>
      </p:sp>
      <p:pic>
        <p:nvPicPr>
          <p:cNvPr id="6" name="Immagine 5">
            <a:extLst>
              <a:ext uri="{FF2B5EF4-FFF2-40B4-BE49-F238E27FC236}">
                <a16:creationId xmlns:a16="http://schemas.microsoft.com/office/drawing/2014/main" id="{5FEF03B4-50BB-F64A-8374-F87807594829}"/>
              </a:ext>
            </a:extLst>
          </p:cNvPr>
          <p:cNvPicPr>
            <a:picLocks noChangeAspect="1"/>
          </p:cNvPicPr>
          <p:nvPr/>
        </p:nvPicPr>
        <p:blipFill>
          <a:blip r:embed="rId2"/>
          <a:stretch>
            <a:fillRect/>
          </a:stretch>
        </p:blipFill>
        <p:spPr>
          <a:xfrm>
            <a:off x="2184619" y="1663350"/>
            <a:ext cx="7989395" cy="4703510"/>
          </a:xfrm>
          <a:prstGeom prst="rect">
            <a:avLst/>
          </a:prstGeom>
        </p:spPr>
      </p:pic>
      <p:sp>
        <p:nvSpPr>
          <p:cNvPr id="7" name="CasellaDiTesto 6">
            <a:extLst>
              <a:ext uri="{FF2B5EF4-FFF2-40B4-BE49-F238E27FC236}">
                <a16:creationId xmlns:a16="http://schemas.microsoft.com/office/drawing/2014/main" id="{835C22FD-3D52-DE40-9900-CC6D455A918C}"/>
              </a:ext>
            </a:extLst>
          </p:cNvPr>
          <p:cNvSpPr txBox="1"/>
          <p:nvPr/>
        </p:nvSpPr>
        <p:spPr>
          <a:xfrm>
            <a:off x="838199" y="1103049"/>
            <a:ext cx="10515599" cy="646331"/>
          </a:xfrm>
          <a:prstGeom prst="rect">
            <a:avLst/>
          </a:prstGeom>
          <a:noFill/>
        </p:spPr>
        <p:txBody>
          <a:bodyPr wrap="square" rtlCol="0">
            <a:spAutoFit/>
          </a:bodyPr>
          <a:lstStyle/>
          <a:p>
            <a:r>
              <a:rPr lang="en-US" dirty="0"/>
              <a:t>Here the </a:t>
            </a:r>
            <a:r>
              <a:rPr lang="en" dirty="0"/>
              <a:t>final clusters’ 1st and 2nd most common venue with the relative counts (separated by ;). </a:t>
            </a:r>
          </a:p>
          <a:p>
            <a:endParaRPr lang="en-US" dirty="0"/>
          </a:p>
        </p:txBody>
      </p:sp>
    </p:spTree>
    <p:extLst>
      <p:ext uri="{BB962C8B-B14F-4D97-AF65-F5344CB8AC3E}">
        <p14:creationId xmlns:p14="http://schemas.microsoft.com/office/powerpoint/2010/main" val="287110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C3ABC6B-6898-8A48-B506-31621561477B}"/>
              </a:ext>
            </a:extLst>
          </p:cNvPr>
          <p:cNvSpPr>
            <a:spLocks noGrp="1"/>
          </p:cNvSpPr>
          <p:nvPr>
            <p:ph type="title"/>
          </p:nvPr>
        </p:nvSpPr>
        <p:spPr>
          <a:xfrm>
            <a:off x="838200" y="49820"/>
            <a:ext cx="10515600" cy="1325563"/>
          </a:xfrm>
        </p:spPr>
        <p:txBody>
          <a:bodyPr/>
          <a:lstStyle/>
          <a:p>
            <a:r>
              <a:rPr lang="en-US" b="1" i="1" dirty="0"/>
              <a:t>Results (2)</a:t>
            </a:r>
          </a:p>
        </p:txBody>
      </p:sp>
      <p:sp>
        <p:nvSpPr>
          <p:cNvPr id="5" name="Segnaposto numero diapositiva 4">
            <a:extLst>
              <a:ext uri="{FF2B5EF4-FFF2-40B4-BE49-F238E27FC236}">
                <a16:creationId xmlns:a16="http://schemas.microsoft.com/office/drawing/2014/main" id="{DD29DCA2-D204-3942-9EB3-B87224FA171E}"/>
              </a:ext>
            </a:extLst>
          </p:cNvPr>
          <p:cNvSpPr>
            <a:spLocks noGrp="1"/>
          </p:cNvSpPr>
          <p:nvPr>
            <p:ph type="sldNum" sz="quarter" idx="12"/>
          </p:nvPr>
        </p:nvSpPr>
        <p:spPr/>
        <p:txBody>
          <a:bodyPr/>
          <a:lstStyle/>
          <a:p>
            <a:fld id="{170E278B-CDEC-3342-B587-FFE78E992CEA}" type="slidenum">
              <a:rPr lang="it-IT" smtClean="0"/>
              <a:t>13</a:t>
            </a:fld>
            <a:endParaRPr lang="it-IT" dirty="0"/>
          </a:p>
        </p:txBody>
      </p:sp>
      <p:sp>
        <p:nvSpPr>
          <p:cNvPr id="6" name="CasellaDiTesto 5">
            <a:extLst>
              <a:ext uri="{FF2B5EF4-FFF2-40B4-BE49-F238E27FC236}">
                <a16:creationId xmlns:a16="http://schemas.microsoft.com/office/drawing/2014/main" id="{30427D99-0A45-094F-B0DB-D4C78AE65663}"/>
              </a:ext>
            </a:extLst>
          </p:cNvPr>
          <p:cNvSpPr txBox="1"/>
          <p:nvPr/>
        </p:nvSpPr>
        <p:spPr>
          <a:xfrm>
            <a:off x="838200" y="1199121"/>
            <a:ext cx="10155621" cy="5078313"/>
          </a:xfrm>
          <a:prstGeom prst="rect">
            <a:avLst/>
          </a:prstGeom>
          <a:noFill/>
        </p:spPr>
        <p:txBody>
          <a:bodyPr wrap="square" rtlCol="0">
            <a:spAutoFit/>
          </a:bodyPr>
          <a:lstStyle/>
          <a:p>
            <a:pPr marL="285750" indent="-285750">
              <a:buFont typeface="Arial" panose="020B0604020202020204" pitchFamily="34" charset="0"/>
              <a:buChar char="•"/>
            </a:pPr>
            <a:r>
              <a:rPr lang="en" dirty="0"/>
              <a:t>Cluster 0 has as most common venues restaurant and beach, while cluster 9 has theme park. It seems reasonable, also by double check on the internet about the area. AS can be seen from the map, cluster 0 is near Coney Island.</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Cluster 2 has lots of coffee shops and Italian restaurants.</a:t>
            </a:r>
          </a:p>
          <a:p>
            <a:pPr marL="285750" indent="-285750">
              <a:buFont typeface="Arial" panose="020B0604020202020204" pitchFamily="34" charset="0"/>
              <a:buChar char="•"/>
            </a:pPr>
            <a:r>
              <a:rPr lang="en" dirty="0"/>
              <a:t> </a:t>
            </a:r>
          </a:p>
          <a:p>
            <a:pPr marL="285750" indent="-285750">
              <a:buFont typeface="Arial" panose="020B0604020202020204" pitchFamily="34" charset="0"/>
              <a:buChar char="•"/>
            </a:pPr>
            <a:r>
              <a:rPr lang="en" dirty="0"/>
              <a:t>Cluster 6 is the fitness cluster: it has lots of gyms and Yoga Studio. </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Cluster 7 has theaters and hotels. By looking at the map, it is in Broadway near the Theater District. </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Cluster 8 has lots of Japanese restaurants. </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Cluster 10 is near the Arthur Ashe Stadium where the tennis US Open takes place, </a:t>
            </a:r>
          </a:p>
          <a:p>
            <a:pPr marL="285750" indent="-285750">
              <a:buFont typeface="Arial" panose="020B0604020202020204" pitchFamily="34" charset="0"/>
              <a:buChar char="•"/>
            </a:pPr>
            <a:r>
              <a:rPr lang="en" dirty="0"/>
              <a:t>in fact it has tennis stadium has principal attraction. </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Cluster 11 has pizza places. </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Cluster 12 is the sweet cluster: donut shops and bakeries. </a:t>
            </a:r>
          </a:p>
        </p:txBody>
      </p:sp>
    </p:spTree>
    <p:extLst>
      <p:ext uri="{BB962C8B-B14F-4D97-AF65-F5344CB8AC3E}">
        <p14:creationId xmlns:p14="http://schemas.microsoft.com/office/powerpoint/2010/main" val="1146597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C3ABC6B-6898-8A48-B506-31621561477B}"/>
              </a:ext>
            </a:extLst>
          </p:cNvPr>
          <p:cNvSpPr>
            <a:spLocks noGrp="1"/>
          </p:cNvSpPr>
          <p:nvPr>
            <p:ph type="title"/>
          </p:nvPr>
        </p:nvSpPr>
        <p:spPr>
          <a:xfrm>
            <a:off x="838200" y="49820"/>
            <a:ext cx="10515600" cy="1325563"/>
          </a:xfrm>
        </p:spPr>
        <p:txBody>
          <a:bodyPr/>
          <a:lstStyle/>
          <a:p>
            <a:r>
              <a:rPr lang="en-US" b="1" i="1" dirty="0"/>
              <a:t>Recommendations</a:t>
            </a:r>
          </a:p>
        </p:txBody>
      </p:sp>
      <p:sp>
        <p:nvSpPr>
          <p:cNvPr id="5" name="Segnaposto numero diapositiva 4">
            <a:extLst>
              <a:ext uri="{FF2B5EF4-FFF2-40B4-BE49-F238E27FC236}">
                <a16:creationId xmlns:a16="http://schemas.microsoft.com/office/drawing/2014/main" id="{DD29DCA2-D204-3942-9EB3-B87224FA171E}"/>
              </a:ext>
            </a:extLst>
          </p:cNvPr>
          <p:cNvSpPr>
            <a:spLocks noGrp="1"/>
          </p:cNvSpPr>
          <p:nvPr>
            <p:ph type="sldNum" sz="quarter" idx="12"/>
          </p:nvPr>
        </p:nvSpPr>
        <p:spPr/>
        <p:txBody>
          <a:bodyPr/>
          <a:lstStyle/>
          <a:p>
            <a:fld id="{170E278B-CDEC-3342-B587-FFE78E992CEA}" type="slidenum">
              <a:rPr lang="it-IT" smtClean="0"/>
              <a:t>14</a:t>
            </a:fld>
            <a:endParaRPr lang="it-IT" dirty="0"/>
          </a:p>
        </p:txBody>
      </p:sp>
      <p:sp>
        <p:nvSpPr>
          <p:cNvPr id="8" name="CasellaDiTesto 7">
            <a:extLst>
              <a:ext uri="{FF2B5EF4-FFF2-40B4-BE49-F238E27FC236}">
                <a16:creationId xmlns:a16="http://schemas.microsoft.com/office/drawing/2014/main" id="{BE8FEA35-C25D-5F40-B777-ED301BAC68D2}"/>
              </a:ext>
            </a:extLst>
          </p:cNvPr>
          <p:cNvSpPr txBox="1"/>
          <p:nvPr/>
        </p:nvSpPr>
        <p:spPr>
          <a:xfrm>
            <a:off x="838200" y="1199121"/>
            <a:ext cx="10155621" cy="4247317"/>
          </a:xfrm>
          <a:prstGeom prst="rect">
            <a:avLst/>
          </a:prstGeom>
          <a:noFill/>
        </p:spPr>
        <p:txBody>
          <a:bodyPr wrap="square" rtlCol="0">
            <a:spAutoFit/>
          </a:bodyPr>
          <a:lstStyle/>
          <a:p>
            <a:r>
              <a:rPr lang="en" dirty="0"/>
              <a:t>We have characterizations of a subset of NYC subway entrances based on what types of venues are around. So for different clusters, MTA could make agreements with those king of venues in order to make New Yorkers use the subway. </a:t>
            </a:r>
          </a:p>
          <a:p>
            <a:endParaRPr lang="en" dirty="0"/>
          </a:p>
          <a:p>
            <a:endParaRPr lang="en" dirty="0"/>
          </a:p>
          <a:p>
            <a:r>
              <a:rPr lang="en" dirty="0"/>
              <a:t>Some suggestions:</a:t>
            </a:r>
          </a:p>
          <a:p>
            <a:pPr marL="285750" indent="-285750">
              <a:buFont typeface="Arial" panose="020B0604020202020204" pitchFamily="34" charset="0"/>
              <a:buChar char="•"/>
            </a:pPr>
            <a:r>
              <a:rPr lang="en" dirty="0"/>
              <a:t>10% off theatre tickets near the Theatre District.</a:t>
            </a:r>
          </a:p>
          <a:p>
            <a:pPr marL="285750" indent="-285750">
              <a:buFont typeface="Arial" panose="020B0604020202020204" pitchFamily="34" charset="0"/>
              <a:buChar char="•"/>
            </a:pPr>
            <a:r>
              <a:rPr lang="en" dirty="0"/>
              <a:t>20%off on a ticket at the US Open or sale on a burger.</a:t>
            </a:r>
          </a:p>
          <a:p>
            <a:pPr marL="285750" indent="-285750">
              <a:buFont typeface="Arial" panose="020B0604020202020204" pitchFamily="34" charset="0"/>
              <a:buChar char="•"/>
            </a:pPr>
            <a:r>
              <a:rPr lang="en" dirty="0"/>
              <a:t>A free beer on the beach or a free attraction at the Theme Park in Coney Island.</a:t>
            </a:r>
          </a:p>
          <a:p>
            <a:pPr marL="285750" indent="-285750">
              <a:buFont typeface="Arial" panose="020B0604020202020204" pitchFamily="34" charset="0"/>
              <a:buChar char="•"/>
            </a:pPr>
            <a:r>
              <a:rPr lang="en" dirty="0"/>
              <a:t>Make arrangements with gyms on the 7th avenue for sales to the subway users. </a:t>
            </a:r>
          </a:p>
          <a:p>
            <a:endParaRPr lang="en" dirty="0"/>
          </a:p>
          <a:p>
            <a:endParaRPr lang="en" dirty="0"/>
          </a:p>
          <a:p>
            <a:endParaRPr lang="en" dirty="0"/>
          </a:p>
          <a:p>
            <a:endParaRPr lang="en" dirty="0"/>
          </a:p>
          <a:p>
            <a:r>
              <a:rPr lang="en" dirty="0"/>
              <a:t>It is obvious that commercial agreements have to be taken into account. </a:t>
            </a:r>
          </a:p>
        </p:txBody>
      </p:sp>
    </p:spTree>
    <p:extLst>
      <p:ext uri="{BB962C8B-B14F-4D97-AF65-F5344CB8AC3E}">
        <p14:creationId xmlns:p14="http://schemas.microsoft.com/office/powerpoint/2010/main" val="436543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C3ABC6B-6898-8A48-B506-31621561477B}"/>
              </a:ext>
            </a:extLst>
          </p:cNvPr>
          <p:cNvSpPr>
            <a:spLocks noGrp="1"/>
          </p:cNvSpPr>
          <p:nvPr>
            <p:ph type="title"/>
          </p:nvPr>
        </p:nvSpPr>
        <p:spPr>
          <a:xfrm>
            <a:off x="838200" y="49820"/>
            <a:ext cx="10515600" cy="1325563"/>
          </a:xfrm>
        </p:spPr>
        <p:txBody>
          <a:bodyPr/>
          <a:lstStyle/>
          <a:p>
            <a:r>
              <a:rPr lang="en-US" b="1" i="1" dirty="0"/>
              <a:t>Conclusions</a:t>
            </a:r>
          </a:p>
        </p:txBody>
      </p:sp>
      <p:sp>
        <p:nvSpPr>
          <p:cNvPr id="5" name="Segnaposto numero diapositiva 4">
            <a:extLst>
              <a:ext uri="{FF2B5EF4-FFF2-40B4-BE49-F238E27FC236}">
                <a16:creationId xmlns:a16="http://schemas.microsoft.com/office/drawing/2014/main" id="{DD29DCA2-D204-3942-9EB3-B87224FA171E}"/>
              </a:ext>
            </a:extLst>
          </p:cNvPr>
          <p:cNvSpPr>
            <a:spLocks noGrp="1"/>
          </p:cNvSpPr>
          <p:nvPr>
            <p:ph type="sldNum" sz="quarter" idx="12"/>
          </p:nvPr>
        </p:nvSpPr>
        <p:spPr/>
        <p:txBody>
          <a:bodyPr/>
          <a:lstStyle/>
          <a:p>
            <a:fld id="{170E278B-CDEC-3342-B587-FFE78E992CEA}" type="slidenum">
              <a:rPr lang="it-IT" smtClean="0"/>
              <a:t>15</a:t>
            </a:fld>
            <a:endParaRPr lang="it-IT" dirty="0"/>
          </a:p>
        </p:txBody>
      </p:sp>
      <p:sp>
        <p:nvSpPr>
          <p:cNvPr id="6" name="CasellaDiTesto 5">
            <a:extLst>
              <a:ext uri="{FF2B5EF4-FFF2-40B4-BE49-F238E27FC236}">
                <a16:creationId xmlns:a16="http://schemas.microsoft.com/office/drawing/2014/main" id="{4A391BC4-8D4D-7147-B596-4AA2D09B96D5}"/>
              </a:ext>
            </a:extLst>
          </p:cNvPr>
          <p:cNvSpPr txBox="1"/>
          <p:nvPr/>
        </p:nvSpPr>
        <p:spPr>
          <a:xfrm>
            <a:off x="838200" y="1199121"/>
            <a:ext cx="10155621" cy="3970318"/>
          </a:xfrm>
          <a:prstGeom prst="rect">
            <a:avLst/>
          </a:prstGeom>
          <a:noFill/>
        </p:spPr>
        <p:txBody>
          <a:bodyPr wrap="square" rtlCol="0">
            <a:spAutoFit/>
          </a:bodyPr>
          <a:lstStyle/>
          <a:p>
            <a:r>
              <a:rPr lang="en" dirty="0"/>
              <a:t>From the k-means algorithm, the result obtained is not so accurate (I discarded a lots of data from the final results). This could be because the matrix used is a sparse matrix.</a:t>
            </a:r>
          </a:p>
          <a:p>
            <a:endParaRPr lang="en" dirty="0"/>
          </a:p>
          <a:p>
            <a:r>
              <a:rPr lang="en" dirty="0"/>
              <a:t>There could be different strategies to take into account: </a:t>
            </a:r>
          </a:p>
          <a:p>
            <a:pPr marL="285750" indent="-285750">
              <a:buFont typeface="Arial" panose="020B0604020202020204" pitchFamily="34" charset="0"/>
              <a:buChar char="•"/>
            </a:pPr>
            <a:r>
              <a:rPr lang="en" dirty="0"/>
              <a:t>Reduce the redundant categories as extracted from Foursquare (for example, </a:t>
            </a:r>
            <a:r>
              <a:rPr lang="en" i="1" dirty="0"/>
              <a:t>Bar </a:t>
            </a:r>
            <a:r>
              <a:rPr lang="en" dirty="0"/>
              <a:t>and </a:t>
            </a:r>
            <a:r>
              <a:rPr lang="en" i="1" dirty="0"/>
              <a:t>Coffee Shop </a:t>
            </a:r>
            <a:r>
              <a:rPr lang="en" dirty="0"/>
              <a:t>could be one category.</a:t>
            </a:r>
          </a:p>
          <a:p>
            <a:pPr marL="285750" indent="-285750">
              <a:buFont typeface="Arial" panose="020B0604020202020204" pitchFamily="34" charset="0"/>
              <a:buChar char="•"/>
            </a:pPr>
            <a:r>
              <a:rPr lang="en" dirty="0"/>
              <a:t>Use a different clustering algorithm more suitable for sparse matrix. </a:t>
            </a:r>
          </a:p>
          <a:p>
            <a:endParaRPr lang="en" dirty="0"/>
          </a:p>
          <a:p>
            <a:endParaRPr lang="en" dirty="0"/>
          </a:p>
          <a:p>
            <a:endParaRPr lang="en" dirty="0"/>
          </a:p>
          <a:p>
            <a:endParaRPr lang="en" dirty="0"/>
          </a:p>
          <a:p>
            <a:r>
              <a:rPr lang="en" dirty="0"/>
              <a:t>The results obtained could be used the MTA, the only problem is the commercial agreements that should be discussed for the sales. </a:t>
            </a:r>
          </a:p>
          <a:p>
            <a:endParaRPr lang="en-US" dirty="0"/>
          </a:p>
        </p:txBody>
      </p:sp>
    </p:spTree>
    <p:extLst>
      <p:ext uri="{BB962C8B-B14F-4D97-AF65-F5344CB8AC3E}">
        <p14:creationId xmlns:p14="http://schemas.microsoft.com/office/powerpoint/2010/main" val="89620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223D368-4733-2648-A951-9EC120994C52}"/>
              </a:ext>
            </a:extLst>
          </p:cNvPr>
          <p:cNvSpPr>
            <a:spLocks noGrp="1"/>
          </p:cNvSpPr>
          <p:nvPr>
            <p:ph idx="1"/>
          </p:nvPr>
        </p:nvSpPr>
        <p:spPr>
          <a:xfrm>
            <a:off x="806908" y="1525734"/>
            <a:ext cx="10515600" cy="4351338"/>
          </a:xfrm>
        </p:spPr>
        <p:txBody>
          <a:bodyPr>
            <a:normAutofit lnSpcReduction="10000"/>
          </a:bodyPr>
          <a:lstStyle/>
          <a:p>
            <a:r>
              <a:rPr lang="en-US" dirty="0"/>
              <a:t>Business Problem and Stakeholders</a:t>
            </a:r>
          </a:p>
          <a:p>
            <a:r>
              <a:rPr lang="en-US" dirty="0"/>
              <a:t>Data Set</a:t>
            </a:r>
          </a:p>
          <a:p>
            <a:r>
              <a:rPr lang="en-US" dirty="0"/>
              <a:t>Overall Strategy</a:t>
            </a:r>
          </a:p>
          <a:p>
            <a:r>
              <a:rPr lang="en-US" dirty="0"/>
              <a:t>Data Preparation</a:t>
            </a:r>
          </a:p>
          <a:p>
            <a:r>
              <a:rPr lang="en-US" dirty="0"/>
              <a:t>Choose best k</a:t>
            </a:r>
          </a:p>
          <a:p>
            <a:r>
              <a:rPr lang="en-US" dirty="0"/>
              <a:t>K-means clusters</a:t>
            </a:r>
          </a:p>
          <a:p>
            <a:r>
              <a:rPr lang="en-US" dirty="0"/>
              <a:t>Results</a:t>
            </a:r>
          </a:p>
          <a:p>
            <a:r>
              <a:rPr lang="en-US" dirty="0"/>
              <a:t>Recommendations</a:t>
            </a:r>
          </a:p>
          <a:p>
            <a:r>
              <a:rPr lang="en-US" dirty="0"/>
              <a:t>Conclusion</a:t>
            </a:r>
          </a:p>
        </p:txBody>
      </p:sp>
      <p:sp>
        <p:nvSpPr>
          <p:cNvPr id="4" name="Titolo 1">
            <a:extLst>
              <a:ext uri="{FF2B5EF4-FFF2-40B4-BE49-F238E27FC236}">
                <a16:creationId xmlns:a16="http://schemas.microsoft.com/office/drawing/2014/main" id="{73A86985-D41F-434B-A10B-6470F223FDDE}"/>
              </a:ext>
            </a:extLst>
          </p:cNvPr>
          <p:cNvSpPr txBox="1">
            <a:spLocks/>
          </p:cNvSpPr>
          <p:nvPr/>
        </p:nvSpPr>
        <p:spPr>
          <a:xfrm>
            <a:off x="838200" y="498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t>Summary</a:t>
            </a:r>
          </a:p>
        </p:txBody>
      </p:sp>
      <p:sp>
        <p:nvSpPr>
          <p:cNvPr id="9" name="Segnaposto numero diapositiva 8">
            <a:extLst>
              <a:ext uri="{FF2B5EF4-FFF2-40B4-BE49-F238E27FC236}">
                <a16:creationId xmlns:a16="http://schemas.microsoft.com/office/drawing/2014/main" id="{55B45F99-C649-5742-90EB-3A419D89EC83}"/>
              </a:ext>
            </a:extLst>
          </p:cNvPr>
          <p:cNvSpPr>
            <a:spLocks noGrp="1"/>
          </p:cNvSpPr>
          <p:nvPr>
            <p:ph type="sldNum" sz="quarter" idx="12"/>
          </p:nvPr>
        </p:nvSpPr>
        <p:spPr/>
        <p:txBody>
          <a:bodyPr/>
          <a:lstStyle/>
          <a:p>
            <a:fld id="{170E278B-CDEC-3342-B587-FFE78E992CEA}" type="slidenum">
              <a:rPr lang="it-IT" smtClean="0"/>
              <a:t>2</a:t>
            </a:fld>
            <a:endParaRPr lang="it-IT" dirty="0"/>
          </a:p>
        </p:txBody>
      </p:sp>
      <p:pic>
        <p:nvPicPr>
          <p:cNvPr id="10" name="Segnaposto contenuto 3">
            <a:extLst>
              <a:ext uri="{FF2B5EF4-FFF2-40B4-BE49-F238E27FC236}">
                <a16:creationId xmlns:a16="http://schemas.microsoft.com/office/drawing/2014/main" id="{657AE28B-8B32-3A45-B473-DB2D3795BD0E}"/>
              </a:ext>
            </a:extLst>
          </p:cNvPr>
          <p:cNvPicPr>
            <a:picLocks noChangeAspect="1"/>
          </p:cNvPicPr>
          <p:nvPr/>
        </p:nvPicPr>
        <p:blipFill>
          <a:blip r:embed="rId3"/>
          <a:stretch>
            <a:fillRect/>
          </a:stretch>
        </p:blipFill>
        <p:spPr>
          <a:xfrm>
            <a:off x="9054662" y="1249706"/>
            <a:ext cx="2506717" cy="1963595"/>
          </a:xfrm>
          <a:prstGeom prst="rect">
            <a:avLst/>
          </a:prstGeom>
        </p:spPr>
      </p:pic>
      <p:grpSp>
        <p:nvGrpSpPr>
          <p:cNvPr id="11" name="Gruppo 10">
            <a:extLst>
              <a:ext uri="{FF2B5EF4-FFF2-40B4-BE49-F238E27FC236}">
                <a16:creationId xmlns:a16="http://schemas.microsoft.com/office/drawing/2014/main" id="{31B25EC2-2A3A-7448-854F-94E7963A6F4C}"/>
              </a:ext>
            </a:extLst>
          </p:cNvPr>
          <p:cNvGrpSpPr/>
          <p:nvPr/>
        </p:nvGrpSpPr>
        <p:grpSpPr>
          <a:xfrm>
            <a:off x="9237478" y="3786580"/>
            <a:ext cx="2141084" cy="2488518"/>
            <a:chOff x="9125528" y="3686716"/>
            <a:chExt cx="2141084" cy="2488518"/>
          </a:xfrm>
        </p:grpSpPr>
        <p:pic>
          <p:nvPicPr>
            <p:cNvPr id="12" name="Immagine 11">
              <a:extLst>
                <a:ext uri="{FF2B5EF4-FFF2-40B4-BE49-F238E27FC236}">
                  <a16:creationId xmlns:a16="http://schemas.microsoft.com/office/drawing/2014/main" id="{0CE9066D-6814-0040-A951-9FCE487542E1}"/>
                </a:ext>
              </a:extLst>
            </p:cNvPr>
            <p:cNvPicPr>
              <a:picLocks noChangeAspect="1"/>
            </p:cNvPicPr>
            <p:nvPr/>
          </p:nvPicPr>
          <p:blipFill>
            <a:blip r:embed="rId4"/>
            <a:stretch>
              <a:fillRect/>
            </a:stretch>
          </p:blipFill>
          <p:spPr>
            <a:xfrm>
              <a:off x="10072812" y="4486134"/>
              <a:ext cx="1193800" cy="1689100"/>
            </a:xfrm>
            <a:prstGeom prst="rect">
              <a:avLst/>
            </a:prstGeom>
          </p:spPr>
        </p:pic>
        <p:pic>
          <p:nvPicPr>
            <p:cNvPr id="13" name="Immagine 12">
              <a:extLst>
                <a:ext uri="{FF2B5EF4-FFF2-40B4-BE49-F238E27FC236}">
                  <a16:creationId xmlns:a16="http://schemas.microsoft.com/office/drawing/2014/main" id="{A7046887-26E6-3445-9AF4-4386F86B1F7F}"/>
                </a:ext>
              </a:extLst>
            </p:cNvPr>
            <p:cNvPicPr>
              <a:picLocks noChangeAspect="1"/>
            </p:cNvPicPr>
            <p:nvPr/>
          </p:nvPicPr>
          <p:blipFill>
            <a:blip r:embed="rId5"/>
            <a:stretch>
              <a:fillRect/>
            </a:stretch>
          </p:blipFill>
          <p:spPr>
            <a:xfrm>
              <a:off x="9125528" y="3686716"/>
              <a:ext cx="1206154" cy="1325564"/>
            </a:xfrm>
            <a:prstGeom prst="rect">
              <a:avLst/>
            </a:prstGeom>
          </p:spPr>
        </p:pic>
      </p:grpSp>
    </p:spTree>
    <p:extLst>
      <p:ext uri="{BB962C8B-B14F-4D97-AF65-F5344CB8AC3E}">
        <p14:creationId xmlns:p14="http://schemas.microsoft.com/office/powerpoint/2010/main" val="380183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96B3F96D-604D-B340-9CCB-784732880197}"/>
              </a:ext>
            </a:extLst>
          </p:cNvPr>
          <p:cNvSpPr/>
          <p:nvPr/>
        </p:nvSpPr>
        <p:spPr>
          <a:xfrm>
            <a:off x="630621" y="1097305"/>
            <a:ext cx="11214538" cy="2441593"/>
          </a:xfrm>
          <a:prstGeom prst="rect">
            <a:avLst/>
          </a:prstGeom>
          <a:solidFill>
            <a:schemeClr val="accent2">
              <a:lumMod val="60000"/>
              <a:lumOff val="40000"/>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3A2CBCFC-90A2-C54B-984E-8F789BA18237}"/>
              </a:ext>
            </a:extLst>
          </p:cNvPr>
          <p:cNvSpPr/>
          <p:nvPr/>
        </p:nvSpPr>
        <p:spPr>
          <a:xfrm>
            <a:off x="630621" y="3701403"/>
            <a:ext cx="11214538" cy="2668005"/>
          </a:xfrm>
          <a:prstGeom prst="rect">
            <a:avLst/>
          </a:prstGeom>
          <a:solidFill>
            <a:schemeClr val="accent1">
              <a:lumMod val="60000"/>
              <a:lumOff val="40000"/>
              <a:alpha val="3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72210EFD-CB0C-1D4B-8D50-B244363E90B2}"/>
              </a:ext>
            </a:extLst>
          </p:cNvPr>
          <p:cNvSpPr>
            <a:spLocks noGrp="1"/>
          </p:cNvSpPr>
          <p:nvPr>
            <p:ph type="title"/>
          </p:nvPr>
        </p:nvSpPr>
        <p:spPr>
          <a:xfrm>
            <a:off x="838200" y="49820"/>
            <a:ext cx="10515600" cy="1325563"/>
          </a:xfrm>
        </p:spPr>
        <p:txBody>
          <a:bodyPr/>
          <a:lstStyle/>
          <a:p>
            <a:r>
              <a:rPr lang="en-US" b="1" i="1" dirty="0"/>
              <a:t>Business Problem and Stakeholders (1)</a:t>
            </a:r>
          </a:p>
        </p:txBody>
      </p:sp>
      <p:pic>
        <p:nvPicPr>
          <p:cNvPr id="4" name="Segnaposto contenuto 3">
            <a:extLst>
              <a:ext uri="{FF2B5EF4-FFF2-40B4-BE49-F238E27FC236}">
                <a16:creationId xmlns:a16="http://schemas.microsoft.com/office/drawing/2014/main" id="{8DCDB083-6B68-6E49-A2CA-1BD488DEDD26}"/>
              </a:ext>
            </a:extLst>
          </p:cNvPr>
          <p:cNvPicPr>
            <a:picLocks noGrp="1" noChangeAspect="1"/>
          </p:cNvPicPr>
          <p:nvPr>
            <p:ph idx="1"/>
          </p:nvPr>
        </p:nvPicPr>
        <p:blipFill>
          <a:blip r:embed="rId2"/>
          <a:stretch>
            <a:fillRect/>
          </a:stretch>
        </p:blipFill>
        <p:spPr>
          <a:xfrm>
            <a:off x="9054662" y="1249706"/>
            <a:ext cx="2506717" cy="1963595"/>
          </a:xfrm>
          <a:prstGeom prst="rect">
            <a:avLst/>
          </a:prstGeom>
        </p:spPr>
      </p:pic>
      <p:sp>
        <p:nvSpPr>
          <p:cNvPr id="5" name="CasellaDiTesto 4">
            <a:extLst>
              <a:ext uri="{FF2B5EF4-FFF2-40B4-BE49-F238E27FC236}">
                <a16:creationId xmlns:a16="http://schemas.microsoft.com/office/drawing/2014/main" id="{8485716C-1C12-FA49-92C8-A6473AF15BB1}"/>
              </a:ext>
            </a:extLst>
          </p:cNvPr>
          <p:cNvSpPr txBox="1"/>
          <p:nvPr/>
        </p:nvSpPr>
        <p:spPr>
          <a:xfrm>
            <a:off x="998483" y="1465877"/>
            <a:ext cx="7472856" cy="1477328"/>
          </a:xfrm>
          <a:prstGeom prst="rect">
            <a:avLst/>
          </a:prstGeom>
          <a:noFill/>
        </p:spPr>
        <p:txBody>
          <a:bodyPr wrap="square" rtlCol="0">
            <a:spAutoFit/>
          </a:bodyPr>
          <a:lstStyle/>
          <a:p>
            <a:r>
              <a:rPr lang="en" dirty="0"/>
              <a:t>New York City is the third most congested city in the world in terms of traffic and the second worst in the United States. </a:t>
            </a:r>
          </a:p>
          <a:p>
            <a:endParaRPr lang="en" dirty="0"/>
          </a:p>
          <a:p>
            <a:r>
              <a:rPr lang="en" dirty="0"/>
              <a:t>The reasons behind traffic problems are various, but one of them is that </a:t>
            </a:r>
            <a:r>
              <a:rPr lang="en" b="1" dirty="0"/>
              <a:t>lots of New Yorkers choose to go around city by car</a:t>
            </a:r>
            <a:r>
              <a:rPr lang="en" dirty="0"/>
              <a:t>. </a:t>
            </a:r>
          </a:p>
        </p:txBody>
      </p:sp>
      <p:grpSp>
        <p:nvGrpSpPr>
          <p:cNvPr id="9" name="Gruppo 8">
            <a:extLst>
              <a:ext uri="{FF2B5EF4-FFF2-40B4-BE49-F238E27FC236}">
                <a16:creationId xmlns:a16="http://schemas.microsoft.com/office/drawing/2014/main" id="{904F3312-C5AE-D442-9BBC-7DFCEC4FCA01}"/>
              </a:ext>
            </a:extLst>
          </p:cNvPr>
          <p:cNvGrpSpPr/>
          <p:nvPr/>
        </p:nvGrpSpPr>
        <p:grpSpPr>
          <a:xfrm>
            <a:off x="9237478" y="3786580"/>
            <a:ext cx="2141084" cy="2488518"/>
            <a:chOff x="9125528" y="3686716"/>
            <a:chExt cx="2141084" cy="2488518"/>
          </a:xfrm>
        </p:grpSpPr>
        <p:pic>
          <p:nvPicPr>
            <p:cNvPr id="8" name="Immagine 7">
              <a:extLst>
                <a:ext uri="{FF2B5EF4-FFF2-40B4-BE49-F238E27FC236}">
                  <a16:creationId xmlns:a16="http://schemas.microsoft.com/office/drawing/2014/main" id="{A21D3C96-1B2E-A54E-81FB-32C56493D26C}"/>
                </a:ext>
              </a:extLst>
            </p:cNvPr>
            <p:cNvPicPr>
              <a:picLocks noChangeAspect="1"/>
            </p:cNvPicPr>
            <p:nvPr/>
          </p:nvPicPr>
          <p:blipFill>
            <a:blip r:embed="rId3"/>
            <a:stretch>
              <a:fillRect/>
            </a:stretch>
          </p:blipFill>
          <p:spPr>
            <a:xfrm>
              <a:off x="10072812" y="4486134"/>
              <a:ext cx="1193800" cy="1689100"/>
            </a:xfrm>
            <a:prstGeom prst="rect">
              <a:avLst/>
            </a:prstGeom>
          </p:spPr>
        </p:pic>
        <p:pic>
          <p:nvPicPr>
            <p:cNvPr id="6" name="Immagine 5">
              <a:extLst>
                <a:ext uri="{FF2B5EF4-FFF2-40B4-BE49-F238E27FC236}">
                  <a16:creationId xmlns:a16="http://schemas.microsoft.com/office/drawing/2014/main" id="{7AF8958A-6AB9-BB4C-8D46-38137AE544D4}"/>
                </a:ext>
              </a:extLst>
            </p:cNvPr>
            <p:cNvPicPr>
              <a:picLocks noChangeAspect="1"/>
            </p:cNvPicPr>
            <p:nvPr/>
          </p:nvPicPr>
          <p:blipFill>
            <a:blip r:embed="rId4"/>
            <a:stretch>
              <a:fillRect/>
            </a:stretch>
          </p:blipFill>
          <p:spPr>
            <a:xfrm>
              <a:off x="9125528" y="3686716"/>
              <a:ext cx="1206154" cy="1325564"/>
            </a:xfrm>
            <a:prstGeom prst="rect">
              <a:avLst/>
            </a:prstGeom>
          </p:spPr>
        </p:pic>
      </p:grpSp>
      <p:sp>
        <p:nvSpPr>
          <p:cNvPr id="10" name="CasellaDiTesto 9">
            <a:extLst>
              <a:ext uri="{FF2B5EF4-FFF2-40B4-BE49-F238E27FC236}">
                <a16:creationId xmlns:a16="http://schemas.microsoft.com/office/drawing/2014/main" id="{DC290D47-0D73-394C-B297-E00D59285CA9}"/>
              </a:ext>
            </a:extLst>
          </p:cNvPr>
          <p:cNvSpPr txBox="1"/>
          <p:nvPr/>
        </p:nvSpPr>
        <p:spPr>
          <a:xfrm>
            <a:off x="998483" y="3945358"/>
            <a:ext cx="7472856" cy="2031325"/>
          </a:xfrm>
          <a:prstGeom prst="rect">
            <a:avLst/>
          </a:prstGeom>
          <a:noFill/>
        </p:spPr>
        <p:txBody>
          <a:bodyPr wrap="square" rtlCol="0">
            <a:spAutoFit/>
          </a:bodyPr>
          <a:lstStyle/>
          <a:p>
            <a:r>
              <a:rPr lang="en" i="1" dirty="0"/>
              <a:t>NYC Metropolitan Transportation Authority (MTA)</a:t>
            </a:r>
            <a:r>
              <a:rPr lang="en" dirty="0"/>
              <a:t> needs a strategy to alleviating traffic.</a:t>
            </a:r>
          </a:p>
          <a:p>
            <a:endParaRPr lang="en" dirty="0"/>
          </a:p>
          <a:p>
            <a:r>
              <a:rPr lang="en" dirty="0"/>
              <a:t>If more New Yorkers used the subway:</a:t>
            </a:r>
          </a:p>
          <a:p>
            <a:pPr marL="285750" indent="-285750">
              <a:buFont typeface="Arial" panose="020B0604020202020204" pitchFamily="34" charset="0"/>
              <a:buChar char="•"/>
            </a:pPr>
            <a:r>
              <a:rPr lang="en" dirty="0"/>
              <a:t>Less cars would be on the road.</a:t>
            </a:r>
          </a:p>
          <a:p>
            <a:pPr marL="285750" indent="-285750">
              <a:buFont typeface="Arial" panose="020B0604020202020204" pitchFamily="34" charset="0"/>
              <a:buChar char="•"/>
            </a:pPr>
            <a:r>
              <a:rPr lang="en" dirty="0"/>
              <a:t>Gain would raise and it could be spent to pay for a major overhaul of the aging subway .</a:t>
            </a:r>
          </a:p>
        </p:txBody>
      </p:sp>
      <p:sp>
        <p:nvSpPr>
          <p:cNvPr id="13" name="Segnaposto numero diapositiva 12">
            <a:extLst>
              <a:ext uri="{FF2B5EF4-FFF2-40B4-BE49-F238E27FC236}">
                <a16:creationId xmlns:a16="http://schemas.microsoft.com/office/drawing/2014/main" id="{BDC081D1-B6B6-C841-8FC5-FC2D7AE2B7C9}"/>
              </a:ext>
            </a:extLst>
          </p:cNvPr>
          <p:cNvSpPr>
            <a:spLocks noGrp="1"/>
          </p:cNvSpPr>
          <p:nvPr>
            <p:ph type="sldNum" sz="quarter" idx="12"/>
          </p:nvPr>
        </p:nvSpPr>
        <p:spPr/>
        <p:txBody>
          <a:bodyPr/>
          <a:lstStyle/>
          <a:p>
            <a:fld id="{170E278B-CDEC-3342-B587-FFE78E992CEA}" type="slidenum">
              <a:rPr lang="it-IT" smtClean="0"/>
              <a:t>3</a:t>
            </a:fld>
            <a:endParaRPr lang="it-IT" dirty="0"/>
          </a:p>
        </p:txBody>
      </p:sp>
    </p:spTree>
    <p:extLst>
      <p:ext uri="{BB962C8B-B14F-4D97-AF65-F5344CB8AC3E}">
        <p14:creationId xmlns:p14="http://schemas.microsoft.com/office/powerpoint/2010/main" val="368303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0BBF6F28-3527-B74B-AA88-8C94BC291B5C}"/>
              </a:ext>
            </a:extLst>
          </p:cNvPr>
          <p:cNvSpPr>
            <a:spLocks noGrp="1"/>
          </p:cNvSpPr>
          <p:nvPr>
            <p:ph type="title"/>
          </p:nvPr>
        </p:nvSpPr>
        <p:spPr>
          <a:xfrm>
            <a:off x="838200" y="49820"/>
            <a:ext cx="10515600" cy="1325563"/>
          </a:xfrm>
        </p:spPr>
        <p:txBody>
          <a:bodyPr/>
          <a:lstStyle/>
          <a:p>
            <a:r>
              <a:rPr lang="en-US" b="1" i="1" dirty="0"/>
              <a:t>Business Problem and Stakeholders (2)</a:t>
            </a:r>
          </a:p>
        </p:txBody>
      </p:sp>
      <p:pic>
        <p:nvPicPr>
          <p:cNvPr id="6" name="Immagine 5">
            <a:extLst>
              <a:ext uri="{FF2B5EF4-FFF2-40B4-BE49-F238E27FC236}">
                <a16:creationId xmlns:a16="http://schemas.microsoft.com/office/drawing/2014/main" id="{85EAD094-BDEE-2742-95B8-4D3497175047}"/>
              </a:ext>
            </a:extLst>
          </p:cNvPr>
          <p:cNvPicPr>
            <a:picLocks noChangeAspect="1"/>
          </p:cNvPicPr>
          <p:nvPr/>
        </p:nvPicPr>
        <p:blipFill>
          <a:blip r:embed="rId2"/>
          <a:stretch>
            <a:fillRect/>
          </a:stretch>
        </p:blipFill>
        <p:spPr>
          <a:xfrm>
            <a:off x="4559880" y="2816611"/>
            <a:ext cx="2626634" cy="1703208"/>
          </a:xfrm>
          <a:prstGeom prst="rect">
            <a:avLst/>
          </a:prstGeom>
        </p:spPr>
      </p:pic>
      <p:sp>
        <p:nvSpPr>
          <p:cNvPr id="7" name="CasellaDiTesto 6">
            <a:extLst>
              <a:ext uri="{FF2B5EF4-FFF2-40B4-BE49-F238E27FC236}">
                <a16:creationId xmlns:a16="http://schemas.microsoft.com/office/drawing/2014/main" id="{559EF637-4D76-344E-8542-BC4D4CB6D3C6}"/>
              </a:ext>
            </a:extLst>
          </p:cNvPr>
          <p:cNvSpPr txBox="1"/>
          <p:nvPr/>
        </p:nvSpPr>
        <p:spPr>
          <a:xfrm>
            <a:off x="898502" y="1228279"/>
            <a:ext cx="10355317" cy="646331"/>
          </a:xfrm>
          <a:prstGeom prst="rect">
            <a:avLst/>
          </a:prstGeom>
          <a:noFill/>
        </p:spPr>
        <p:txBody>
          <a:bodyPr wrap="square" rtlCol="0">
            <a:spAutoFit/>
          </a:bodyPr>
          <a:lstStyle/>
          <a:p>
            <a:pPr algn="ctr"/>
            <a:r>
              <a:rPr lang="en" dirty="0"/>
              <a:t>One solution could be to make agreements with venues near metro entrances in order to give special offers to New Yorkers who use the subway. </a:t>
            </a:r>
          </a:p>
        </p:txBody>
      </p:sp>
      <p:pic>
        <p:nvPicPr>
          <p:cNvPr id="10" name="Immagine 9">
            <a:extLst>
              <a:ext uri="{FF2B5EF4-FFF2-40B4-BE49-F238E27FC236}">
                <a16:creationId xmlns:a16="http://schemas.microsoft.com/office/drawing/2014/main" id="{883D5192-915A-3144-BA54-1510B685D9FC}"/>
              </a:ext>
            </a:extLst>
          </p:cNvPr>
          <p:cNvPicPr>
            <a:picLocks noChangeAspect="1"/>
          </p:cNvPicPr>
          <p:nvPr/>
        </p:nvPicPr>
        <p:blipFill>
          <a:blip r:embed="rId3"/>
          <a:stretch>
            <a:fillRect/>
          </a:stretch>
        </p:blipFill>
        <p:spPr>
          <a:xfrm>
            <a:off x="2341505" y="1801647"/>
            <a:ext cx="1625600" cy="1625600"/>
          </a:xfrm>
          <a:prstGeom prst="rect">
            <a:avLst/>
          </a:prstGeom>
        </p:spPr>
      </p:pic>
      <p:pic>
        <p:nvPicPr>
          <p:cNvPr id="13" name="Immagine 12">
            <a:extLst>
              <a:ext uri="{FF2B5EF4-FFF2-40B4-BE49-F238E27FC236}">
                <a16:creationId xmlns:a16="http://schemas.microsoft.com/office/drawing/2014/main" id="{7B163293-A6E6-7B41-BB9F-723FC598C7FC}"/>
              </a:ext>
            </a:extLst>
          </p:cNvPr>
          <p:cNvPicPr>
            <a:picLocks noChangeAspect="1"/>
          </p:cNvPicPr>
          <p:nvPr/>
        </p:nvPicPr>
        <p:blipFill>
          <a:blip r:embed="rId4"/>
          <a:stretch>
            <a:fillRect/>
          </a:stretch>
        </p:blipFill>
        <p:spPr>
          <a:xfrm>
            <a:off x="7984770" y="2138460"/>
            <a:ext cx="1625600" cy="1668099"/>
          </a:xfrm>
          <a:prstGeom prst="rect">
            <a:avLst/>
          </a:prstGeom>
        </p:spPr>
      </p:pic>
      <p:pic>
        <p:nvPicPr>
          <p:cNvPr id="14" name="Immagine 13">
            <a:extLst>
              <a:ext uri="{FF2B5EF4-FFF2-40B4-BE49-F238E27FC236}">
                <a16:creationId xmlns:a16="http://schemas.microsoft.com/office/drawing/2014/main" id="{93FC3677-8280-4B41-876F-95341DB76E9B}"/>
              </a:ext>
            </a:extLst>
          </p:cNvPr>
          <p:cNvPicPr>
            <a:picLocks noChangeAspect="1"/>
          </p:cNvPicPr>
          <p:nvPr/>
        </p:nvPicPr>
        <p:blipFill>
          <a:blip r:embed="rId5"/>
          <a:stretch>
            <a:fillRect/>
          </a:stretch>
        </p:blipFill>
        <p:spPr>
          <a:xfrm>
            <a:off x="2029707" y="4342764"/>
            <a:ext cx="1526153" cy="1526153"/>
          </a:xfrm>
          <a:prstGeom prst="rect">
            <a:avLst/>
          </a:prstGeom>
        </p:spPr>
      </p:pic>
      <p:pic>
        <p:nvPicPr>
          <p:cNvPr id="17" name="Immagine 16">
            <a:extLst>
              <a:ext uri="{FF2B5EF4-FFF2-40B4-BE49-F238E27FC236}">
                <a16:creationId xmlns:a16="http://schemas.microsoft.com/office/drawing/2014/main" id="{2C80F64C-7D59-F148-B22B-D7AF8E258B7A}"/>
              </a:ext>
            </a:extLst>
          </p:cNvPr>
          <p:cNvPicPr>
            <a:picLocks noChangeAspect="1"/>
          </p:cNvPicPr>
          <p:nvPr/>
        </p:nvPicPr>
        <p:blipFill>
          <a:blip r:embed="rId6"/>
          <a:stretch>
            <a:fillRect/>
          </a:stretch>
        </p:blipFill>
        <p:spPr>
          <a:xfrm>
            <a:off x="8427307" y="4340548"/>
            <a:ext cx="1356057" cy="1273099"/>
          </a:xfrm>
          <a:prstGeom prst="rect">
            <a:avLst/>
          </a:prstGeom>
        </p:spPr>
      </p:pic>
      <p:pic>
        <p:nvPicPr>
          <p:cNvPr id="18" name="Immagine 17">
            <a:extLst>
              <a:ext uri="{FF2B5EF4-FFF2-40B4-BE49-F238E27FC236}">
                <a16:creationId xmlns:a16="http://schemas.microsoft.com/office/drawing/2014/main" id="{E102A58F-21AD-9944-B371-31ED58E38384}"/>
              </a:ext>
            </a:extLst>
          </p:cNvPr>
          <p:cNvPicPr>
            <a:picLocks noChangeAspect="1"/>
          </p:cNvPicPr>
          <p:nvPr/>
        </p:nvPicPr>
        <p:blipFill>
          <a:blip r:embed="rId7"/>
          <a:stretch>
            <a:fillRect/>
          </a:stretch>
        </p:blipFill>
        <p:spPr>
          <a:xfrm>
            <a:off x="4902395" y="4977098"/>
            <a:ext cx="2040043" cy="1400829"/>
          </a:xfrm>
          <a:prstGeom prst="rect">
            <a:avLst/>
          </a:prstGeom>
        </p:spPr>
      </p:pic>
      <p:sp>
        <p:nvSpPr>
          <p:cNvPr id="20" name="Segnaposto numero diapositiva 19">
            <a:extLst>
              <a:ext uri="{FF2B5EF4-FFF2-40B4-BE49-F238E27FC236}">
                <a16:creationId xmlns:a16="http://schemas.microsoft.com/office/drawing/2014/main" id="{91919B54-1CED-FF4A-A8BB-0F4A7014F798}"/>
              </a:ext>
            </a:extLst>
          </p:cNvPr>
          <p:cNvSpPr>
            <a:spLocks noGrp="1"/>
          </p:cNvSpPr>
          <p:nvPr>
            <p:ph type="sldNum" sz="quarter" idx="12"/>
          </p:nvPr>
        </p:nvSpPr>
        <p:spPr/>
        <p:txBody>
          <a:bodyPr/>
          <a:lstStyle/>
          <a:p>
            <a:fld id="{170E278B-CDEC-3342-B587-FFE78E992CEA}" type="slidenum">
              <a:rPr lang="it-IT" smtClean="0"/>
              <a:t>4</a:t>
            </a:fld>
            <a:endParaRPr lang="it-IT" dirty="0"/>
          </a:p>
        </p:txBody>
      </p:sp>
    </p:spTree>
    <p:extLst>
      <p:ext uri="{BB962C8B-B14F-4D97-AF65-F5344CB8AC3E}">
        <p14:creationId xmlns:p14="http://schemas.microsoft.com/office/powerpoint/2010/main" val="154989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43FFE9F-E358-DA47-A599-109BBE1B279D}"/>
              </a:ext>
            </a:extLst>
          </p:cNvPr>
          <p:cNvSpPr>
            <a:spLocks noGrp="1"/>
          </p:cNvSpPr>
          <p:nvPr>
            <p:ph type="title"/>
          </p:nvPr>
        </p:nvSpPr>
        <p:spPr>
          <a:xfrm>
            <a:off x="838200" y="49820"/>
            <a:ext cx="10515600" cy="1325563"/>
          </a:xfrm>
        </p:spPr>
        <p:txBody>
          <a:bodyPr/>
          <a:lstStyle/>
          <a:p>
            <a:r>
              <a:rPr lang="it-IT" b="1" i="1" dirty="0"/>
              <a:t>Data Set (1)</a:t>
            </a:r>
          </a:p>
        </p:txBody>
      </p:sp>
      <p:pic>
        <p:nvPicPr>
          <p:cNvPr id="6" name="Immagine 5">
            <a:extLst>
              <a:ext uri="{FF2B5EF4-FFF2-40B4-BE49-F238E27FC236}">
                <a16:creationId xmlns:a16="http://schemas.microsoft.com/office/drawing/2014/main" id="{AD5B06C0-5D44-584D-B70F-569EF3E0726F}"/>
              </a:ext>
            </a:extLst>
          </p:cNvPr>
          <p:cNvPicPr>
            <a:picLocks noChangeAspect="1"/>
          </p:cNvPicPr>
          <p:nvPr/>
        </p:nvPicPr>
        <p:blipFill>
          <a:blip r:embed="rId2"/>
          <a:stretch>
            <a:fillRect/>
          </a:stretch>
        </p:blipFill>
        <p:spPr>
          <a:xfrm>
            <a:off x="2109230" y="1183427"/>
            <a:ext cx="2112663" cy="815968"/>
          </a:xfrm>
          <a:prstGeom prst="rect">
            <a:avLst/>
          </a:prstGeom>
        </p:spPr>
      </p:pic>
      <p:pic>
        <p:nvPicPr>
          <p:cNvPr id="7" name="Immagine 6">
            <a:extLst>
              <a:ext uri="{FF2B5EF4-FFF2-40B4-BE49-F238E27FC236}">
                <a16:creationId xmlns:a16="http://schemas.microsoft.com/office/drawing/2014/main" id="{A9B64C53-7202-C84F-9F92-B17DBDDB1D7B}"/>
              </a:ext>
            </a:extLst>
          </p:cNvPr>
          <p:cNvPicPr>
            <a:picLocks noChangeAspect="1"/>
          </p:cNvPicPr>
          <p:nvPr/>
        </p:nvPicPr>
        <p:blipFill>
          <a:blip r:embed="rId3"/>
          <a:stretch>
            <a:fillRect/>
          </a:stretch>
        </p:blipFill>
        <p:spPr>
          <a:xfrm>
            <a:off x="7970108" y="724957"/>
            <a:ext cx="1571026" cy="1571026"/>
          </a:xfrm>
          <a:prstGeom prst="rect">
            <a:avLst/>
          </a:prstGeom>
        </p:spPr>
      </p:pic>
      <p:sp>
        <p:nvSpPr>
          <p:cNvPr id="8" name="CasellaDiTesto 7">
            <a:extLst>
              <a:ext uri="{FF2B5EF4-FFF2-40B4-BE49-F238E27FC236}">
                <a16:creationId xmlns:a16="http://schemas.microsoft.com/office/drawing/2014/main" id="{DF7DEA1F-D03F-1144-A01A-3787C1AD2C2B}"/>
              </a:ext>
            </a:extLst>
          </p:cNvPr>
          <p:cNvSpPr txBox="1"/>
          <p:nvPr/>
        </p:nvSpPr>
        <p:spPr>
          <a:xfrm>
            <a:off x="678421" y="2156250"/>
            <a:ext cx="5142470" cy="646331"/>
          </a:xfrm>
          <a:prstGeom prst="rect">
            <a:avLst/>
          </a:prstGeom>
          <a:noFill/>
        </p:spPr>
        <p:txBody>
          <a:bodyPr wrap="square" rtlCol="0">
            <a:spAutoFit/>
          </a:bodyPr>
          <a:lstStyle/>
          <a:p>
            <a:r>
              <a:rPr lang="en" dirty="0"/>
              <a:t>New York City subway entrances, with latitudes and longitudes. A 400 subset is </a:t>
            </a:r>
            <a:r>
              <a:rPr lang="en" dirty="0" err="1"/>
              <a:t>sel</a:t>
            </a:r>
            <a:r>
              <a:rPr lang="en-US" dirty="0" err="1"/>
              <a:t>ected</a:t>
            </a:r>
            <a:r>
              <a:rPr lang="en" dirty="0"/>
              <a:t>.</a:t>
            </a:r>
          </a:p>
        </p:txBody>
      </p:sp>
      <p:sp>
        <p:nvSpPr>
          <p:cNvPr id="9" name="CasellaDiTesto 8">
            <a:extLst>
              <a:ext uri="{FF2B5EF4-FFF2-40B4-BE49-F238E27FC236}">
                <a16:creationId xmlns:a16="http://schemas.microsoft.com/office/drawing/2014/main" id="{0D2E9887-38B3-3F4D-A639-051343DFF294}"/>
              </a:ext>
            </a:extLst>
          </p:cNvPr>
          <p:cNvSpPr txBox="1"/>
          <p:nvPr/>
        </p:nvSpPr>
        <p:spPr>
          <a:xfrm>
            <a:off x="6211330" y="3181865"/>
            <a:ext cx="5142470" cy="2031325"/>
          </a:xfrm>
          <a:prstGeom prst="rect">
            <a:avLst/>
          </a:prstGeom>
          <a:noFill/>
        </p:spPr>
        <p:txBody>
          <a:bodyPr wrap="square" rtlCol="0">
            <a:spAutoFit/>
          </a:bodyPr>
          <a:lstStyle/>
          <a:p>
            <a:r>
              <a:rPr lang="en" dirty="0"/>
              <a:t>Use Foursquare API “Explore” to have all the venues near the subway entrances:</a:t>
            </a:r>
          </a:p>
          <a:p>
            <a:endParaRPr lang="en" dirty="0"/>
          </a:p>
          <a:p>
            <a:pPr marL="285750" indent="-285750">
              <a:buFont typeface="Arial" panose="020B0604020202020204" pitchFamily="34" charset="0"/>
              <a:buChar char="•"/>
            </a:pPr>
            <a:r>
              <a:rPr lang="en" dirty="0"/>
              <a:t>Venues has to be near the metro entrance, in this case we chose a radius of 500 m. </a:t>
            </a:r>
          </a:p>
          <a:p>
            <a:pPr marL="285750" indent="-285750">
              <a:buFont typeface="Arial" panose="020B0604020202020204" pitchFamily="34" charset="0"/>
              <a:buChar char="•"/>
            </a:pPr>
            <a:r>
              <a:rPr lang="en" dirty="0"/>
              <a:t>Best venues are the one more popular, because they have more appeal. </a:t>
            </a:r>
          </a:p>
        </p:txBody>
      </p:sp>
      <p:pic>
        <p:nvPicPr>
          <p:cNvPr id="10" name="Immagine 9">
            <a:extLst>
              <a:ext uri="{FF2B5EF4-FFF2-40B4-BE49-F238E27FC236}">
                <a16:creationId xmlns:a16="http://schemas.microsoft.com/office/drawing/2014/main" id="{1A88E96A-F9E0-7E4E-8569-6542A709F3FE}"/>
              </a:ext>
            </a:extLst>
          </p:cNvPr>
          <p:cNvPicPr>
            <a:picLocks noChangeAspect="1"/>
          </p:cNvPicPr>
          <p:nvPr/>
        </p:nvPicPr>
        <p:blipFill rotWithShape="1">
          <a:blip r:embed="rId4"/>
          <a:srcRect l="16629" t="14337" r="27622" b="9444"/>
          <a:stretch/>
        </p:blipFill>
        <p:spPr>
          <a:xfrm>
            <a:off x="1272746" y="2959436"/>
            <a:ext cx="3952961" cy="3370419"/>
          </a:xfrm>
          <a:prstGeom prst="rect">
            <a:avLst/>
          </a:prstGeom>
        </p:spPr>
      </p:pic>
      <p:sp>
        <p:nvSpPr>
          <p:cNvPr id="11" name="Segnaposto numero diapositiva 10">
            <a:extLst>
              <a:ext uri="{FF2B5EF4-FFF2-40B4-BE49-F238E27FC236}">
                <a16:creationId xmlns:a16="http://schemas.microsoft.com/office/drawing/2014/main" id="{5CF1CA2A-E7CB-CC44-B4DA-21FFC0E70CE8}"/>
              </a:ext>
            </a:extLst>
          </p:cNvPr>
          <p:cNvSpPr>
            <a:spLocks noGrp="1"/>
          </p:cNvSpPr>
          <p:nvPr>
            <p:ph type="sldNum" sz="quarter" idx="12"/>
          </p:nvPr>
        </p:nvSpPr>
        <p:spPr/>
        <p:txBody>
          <a:bodyPr/>
          <a:lstStyle/>
          <a:p>
            <a:fld id="{170E278B-CDEC-3342-B587-FFE78E992CEA}" type="slidenum">
              <a:rPr lang="it-IT" smtClean="0"/>
              <a:t>5</a:t>
            </a:fld>
            <a:endParaRPr lang="it-IT" dirty="0"/>
          </a:p>
        </p:txBody>
      </p:sp>
    </p:spTree>
    <p:extLst>
      <p:ext uri="{BB962C8B-B14F-4D97-AF65-F5344CB8AC3E}">
        <p14:creationId xmlns:p14="http://schemas.microsoft.com/office/powerpoint/2010/main" val="185094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1B85BC5A-3C07-D846-BA31-D164AEE98B1F}"/>
              </a:ext>
            </a:extLst>
          </p:cNvPr>
          <p:cNvSpPr>
            <a:spLocks noGrp="1"/>
          </p:cNvSpPr>
          <p:nvPr>
            <p:ph type="title"/>
          </p:nvPr>
        </p:nvSpPr>
        <p:spPr>
          <a:xfrm>
            <a:off x="838200" y="49820"/>
            <a:ext cx="10515600" cy="1325563"/>
          </a:xfrm>
        </p:spPr>
        <p:txBody>
          <a:bodyPr/>
          <a:lstStyle/>
          <a:p>
            <a:r>
              <a:rPr lang="it-IT" b="1" i="1" dirty="0"/>
              <a:t>Data Set (2)</a:t>
            </a:r>
          </a:p>
        </p:txBody>
      </p:sp>
      <p:pic>
        <p:nvPicPr>
          <p:cNvPr id="6" name="Immagine 5">
            <a:extLst>
              <a:ext uri="{FF2B5EF4-FFF2-40B4-BE49-F238E27FC236}">
                <a16:creationId xmlns:a16="http://schemas.microsoft.com/office/drawing/2014/main" id="{217C0F5C-CE86-914E-8852-D1B8BE46C868}"/>
              </a:ext>
            </a:extLst>
          </p:cNvPr>
          <p:cNvPicPr>
            <a:picLocks noChangeAspect="1"/>
          </p:cNvPicPr>
          <p:nvPr/>
        </p:nvPicPr>
        <p:blipFill>
          <a:blip r:embed="rId2"/>
          <a:stretch>
            <a:fillRect/>
          </a:stretch>
        </p:blipFill>
        <p:spPr>
          <a:xfrm>
            <a:off x="751585" y="2700946"/>
            <a:ext cx="10688829" cy="2898665"/>
          </a:xfrm>
          <a:prstGeom prst="rect">
            <a:avLst/>
          </a:prstGeom>
        </p:spPr>
      </p:pic>
      <p:sp>
        <p:nvSpPr>
          <p:cNvPr id="9" name="CasellaDiTesto 8">
            <a:extLst>
              <a:ext uri="{FF2B5EF4-FFF2-40B4-BE49-F238E27FC236}">
                <a16:creationId xmlns:a16="http://schemas.microsoft.com/office/drawing/2014/main" id="{F143A21F-6A72-A548-AE2D-263F15D3417C}"/>
              </a:ext>
            </a:extLst>
          </p:cNvPr>
          <p:cNvSpPr txBox="1"/>
          <p:nvPr/>
        </p:nvSpPr>
        <p:spPr>
          <a:xfrm>
            <a:off x="838199" y="1375383"/>
            <a:ext cx="10515599" cy="646331"/>
          </a:xfrm>
          <a:prstGeom prst="rect">
            <a:avLst/>
          </a:prstGeom>
          <a:noFill/>
        </p:spPr>
        <p:txBody>
          <a:bodyPr wrap="square" rtlCol="0">
            <a:spAutoFit/>
          </a:bodyPr>
          <a:lstStyle/>
          <a:p>
            <a:r>
              <a:rPr lang="en-US" dirty="0"/>
              <a:t>A subset of the final data set.</a:t>
            </a:r>
          </a:p>
          <a:p>
            <a:r>
              <a:rPr lang="en-US" b="1" dirty="0"/>
              <a:t>Venue Category </a:t>
            </a:r>
            <a:r>
              <a:rPr lang="en-US" dirty="0"/>
              <a:t>will be used for characterize each venue entrance.</a:t>
            </a:r>
            <a:endParaRPr lang="en-US" b="1" dirty="0"/>
          </a:p>
        </p:txBody>
      </p:sp>
      <p:sp>
        <p:nvSpPr>
          <p:cNvPr id="10" name="Segnaposto numero diapositiva 9">
            <a:extLst>
              <a:ext uri="{FF2B5EF4-FFF2-40B4-BE49-F238E27FC236}">
                <a16:creationId xmlns:a16="http://schemas.microsoft.com/office/drawing/2014/main" id="{A44E6935-3C07-434B-9C99-0A9ACCD5DEBA}"/>
              </a:ext>
            </a:extLst>
          </p:cNvPr>
          <p:cNvSpPr>
            <a:spLocks noGrp="1"/>
          </p:cNvSpPr>
          <p:nvPr>
            <p:ph type="sldNum" sz="quarter" idx="12"/>
          </p:nvPr>
        </p:nvSpPr>
        <p:spPr/>
        <p:txBody>
          <a:bodyPr/>
          <a:lstStyle/>
          <a:p>
            <a:fld id="{170E278B-CDEC-3342-B587-FFE78E992CEA}" type="slidenum">
              <a:rPr lang="it-IT" smtClean="0"/>
              <a:t>6</a:t>
            </a:fld>
            <a:endParaRPr lang="it-IT" dirty="0"/>
          </a:p>
        </p:txBody>
      </p:sp>
    </p:spTree>
    <p:extLst>
      <p:ext uri="{BB962C8B-B14F-4D97-AF65-F5344CB8AC3E}">
        <p14:creationId xmlns:p14="http://schemas.microsoft.com/office/powerpoint/2010/main" val="202414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805CA82-77D3-4945-9FD1-CE5CA8C45D44}"/>
              </a:ext>
            </a:extLst>
          </p:cNvPr>
          <p:cNvSpPr>
            <a:spLocks noGrp="1"/>
          </p:cNvSpPr>
          <p:nvPr>
            <p:ph type="title"/>
          </p:nvPr>
        </p:nvSpPr>
        <p:spPr>
          <a:xfrm>
            <a:off x="838200" y="49820"/>
            <a:ext cx="10515600" cy="1325563"/>
          </a:xfrm>
        </p:spPr>
        <p:txBody>
          <a:bodyPr/>
          <a:lstStyle/>
          <a:p>
            <a:r>
              <a:rPr lang="en-US" b="1" i="1" dirty="0"/>
              <a:t>Overall Strategy</a:t>
            </a:r>
          </a:p>
        </p:txBody>
      </p:sp>
      <p:sp>
        <p:nvSpPr>
          <p:cNvPr id="5" name="CasellaDiTesto 4">
            <a:extLst>
              <a:ext uri="{FF2B5EF4-FFF2-40B4-BE49-F238E27FC236}">
                <a16:creationId xmlns:a16="http://schemas.microsoft.com/office/drawing/2014/main" id="{1123AE6E-E1DC-8743-B5D7-2E7086D138BF}"/>
              </a:ext>
            </a:extLst>
          </p:cNvPr>
          <p:cNvSpPr txBox="1"/>
          <p:nvPr/>
        </p:nvSpPr>
        <p:spPr>
          <a:xfrm>
            <a:off x="998482" y="1465877"/>
            <a:ext cx="10196739" cy="369332"/>
          </a:xfrm>
          <a:prstGeom prst="rect">
            <a:avLst/>
          </a:prstGeom>
          <a:noFill/>
        </p:spPr>
        <p:txBody>
          <a:bodyPr wrap="square" rtlCol="0">
            <a:spAutoFit/>
          </a:bodyPr>
          <a:lstStyle/>
          <a:p>
            <a:r>
              <a:rPr lang="en" dirty="0"/>
              <a:t>In order to create clusters based on venues categories, </a:t>
            </a:r>
            <a:r>
              <a:rPr lang="en" b="1" dirty="0"/>
              <a:t>K-means algorithm</a:t>
            </a:r>
            <a:r>
              <a:rPr lang="en" dirty="0"/>
              <a:t> can be used.</a:t>
            </a:r>
          </a:p>
        </p:txBody>
      </p:sp>
      <p:sp>
        <p:nvSpPr>
          <p:cNvPr id="6" name="CasellaDiTesto 5">
            <a:extLst>
              <a:ext uri="{FF2B5EF4-FFF2-40B4-BE49-F238E27FC236}">
                <a16:creationId xmlns:a16="http://schemas.microsoft.com/office/drawing/2014/main" id="{DEFBC85C-6830-1A45-AA82-2A93A57EE901}"/>
              </a:ext>
            </a:extLst>
          </p:cNvPr>
          <p:cNvSpPr txBox="1"/>
          <p:nvPr/>
        </p:nvSpPr>
        <p:spPr>
          <a:xfrm>
            <a:off x="997630" y="2361854"/>
            <a:ext cx="10196739" cy="3416320"/>
          </a:xfrm>
          <a:prstGeom prst="rect">
            <a:avLst/>
          </a:prstGeom>
          <a:noFill/>
        </p:spPr>
        <p:txBody>
          <a:bodyPr wrap="square" rtlCol="0">
            <a:spAutoFit/>
          </a:bodyPr>
          <a:lstStyle/>
          <a:p>
            <a:pPr marL="285750" indent="-285750">
              <a:buFont typeface="Arial" panose="020B0604020202020204" pitchFamily="34" charset="0"/>
              <a:buChar char="•"/>
            </a:pPr>
            <a:r>
              <a:rPr lang="en" i="1" dirty="0"/>
              <a:t>Data Preparation</a:t>
            </a:r>
          </a:p>
          <a:p>
            <a:pPr marL="742950" lvl="1" indent="-285750">
              <a:buFont typeface="Arial" panose="020B0604020202020204" pitchFamily="34" charset="0"/>
              <a:buChar char="•"/>
            </a:pPr>
            <a:r>
              <a:rPr lang="en" dirty="0"/>
              <a:t>Remove duplicates a</a:t>
            </a:r>
            <a:r>
              <a:rPr lang="en-US" dirty="0" err="1"/>
              <a:t>nd</a:t>
            </a:r>
            <a:r>
              <a:rPr lang="en" dirty="0"/>
              <a:t> transformation on subway entrances.</a:t>
            </a:r>
          </a:p>
          <a:p>
            <a:pPr marL="742950" lvl="1" indent="-285750">
              <a:buFont typeface="Arial" panose="020B0604020202020204" pitchFamily="34" charset="0"/>
              <a:buChar char="•"/>
            </a:pPr>
            <a:r>
              <a:rPr lang="en" dirty="0"/>
              <a:t>One-Hot encoding and calculate the average number of category types per each venue.</a:t>
            </a:r>
          </a:p>
          <a:p>
            <a:pPr marL="742950" lvl="1" indent="-285750">
              <a:buFont typeface="Arial" panose="020B0604020202020204" pitchFamily="34" charset="0"/>
              <a:buChar char="•"/>
            </a:pPr>
            <a:endParaRPr lang="en" dirty="0"/>
          </a:p>
          <a:p>
            <a:pPr marL="742950" lvl="1" indent="-285750">
              <a:buFont typeface="Arial" panose="020B0604020202020204" pitchFamily="34" charset="0"/>
              <a:buChar char="•"/>
            </a:pPr>
            <a:endParaRPr lang="en" dirty="0"/>
          </a:p>
          <a:p>
            <a:pPr marL="285750" indent="-285750">
              <a:buFont typeface="Arial" panose="020B0604020202020204" pitchFamily="34" charset="0"/>
              <a:buChar char="•"/>
            </a:pPr>
            <a:r>
              <a:rPr lang="en" i="1" dirty="0"/>
              <a:t>Choose best K</a:t>
            </a:r>
          </a:p>
          <a:p>
            <a:pPr marL="742950" lvl="1" indent="-285750">
              <a:buFont typeface="Arial" panose="020B0604020202020204" pitchFamily="34" charset="0"/>
              <a:buChar char="•"/>
            </a:pPr>
            <a:r>
              <a:rPr lang="en" dirty="0"/>
              <a:t>Elbow method.</a:t>
            </a:r>
          </a:p>
          <a:p>
            <a:pPr marL="742950" lvl="1" indent="-285750">
              <a:buFont typeface="Arial" panose="020B0604020202020204" pitchFamily="34" charset="0"/>
              <a:buChar char="•"/>
            </a:pPr>
            <a:r>
              <a:rPr lang="en" dirty="0"/>
              <a:t>Silhouette analysis.</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endParaRPr lang="en" dirty="0"/>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i="1" dirty="0"/>
              <a:t>K-means </a:t>
            </a:r>
            <a:r>
              <a:rPr lang="en" i="1" dirty="0" err="1"/>
              <a:t>clusterization</a:t>
            </a:r>
            <a:r>
              <a:rPr lang="en" i="1" dirty="0"/>
              <a:t>.</a:t>
            </a:r>
          </a:p>
        </p:txBody>
      </p:sp>
      <p:sp>
        <p:nvSpPr>
          <p:cNvPr id="7" name="Segnaposto numero diapositiva 6">
            <a:extLst>
              <a:ext uri="{FF2B5EF4-FFF2-40B4-BE49-F238E27FC236}">
                <a16:creationId xmlns:a16="http://schemas.microsoft.com/office/drawing/2014/main" id="{788C4BB5-5ABA-A840-81BF-340EF3A30C23}"/>
              </a:ext>
            </a:extLst>
          </p:cNvPr>
          <p:cNvSpPr>
            <a:spLocks noGrp="1"/>
          </p:cNvSpPr>
          <p:nvPr>
            <p:ph type="sldNum" sz="quarter" idx="12"/>
          </p:nvPr>
        </p:nvSpPr>
        <p:spPr/>
        <p:txBody>
          <a:bodyPr/>
          <a:lstStyle/>
          <a:p>
            <a:fld id="{170E278B-CDEC-3342-B587-FFE78E992CEA}" type="slidenum">
              <a:rPr lang="it-IT" smtClean="0"/>
              <a:t>7</a:t>
            </a:fld>
            <a:endParaRPr lang="it-IT" dirty="0"/>
          </a:p>
        </p:txBody>
      </p:sp>
      <p:pic>
        <p:nvPicPr>
          <p:cNvPr id="8" name="Immagine 7">
            <a:extLst>
              <a:ext uri="{FF2B5EF4-FFF2-40B4-BE49-F238E27FC236}">
                <a16:creationId xmlns:a16="http://schemas.microsoft.com/office/drawing/2014/main" id="{280A3AA4-7443-8146-9843-4EABAEB49A90}"/>
              </a:ext>
            </a:extLst>
          </p:cNvPr>
          <p:cNvPicPr>
            <a:picLocks noChangeAspect="1"/>
          </p:cNvPicPr>
          <p:nvPr/>
        </p:nvPicPr>
        <p:blipFill>
          <a:blip r:embed="rId2"/>
          <a:stretch>
            <a:fillRect/>
          </a:stretch>
        </p:blipFill>
        <p:spPr>
          <a:xfrm>
            <a:off x="10100440" y="2094057"/>
            <a:ext cx="1455245" cy="1455245"/>
          </a:xfrm>
          <a:prstGeom prst="rect">
            <a:avLst/>
          </a:prstGeom>
        </p:spPr>
      </p:pic>
      <p:pic>
        <p:nvPicPr>
          <p:cNvPr id="9" name="Immagine 8">
            <a:extLst>
              <a:ext uri="{FF2B5EF4-FFF2-40B4-BE49-F238E27FC236}">
                <a16:creationId xmlns:a16="http://schemas.microsoft.com/office/drawing/2014/main" id="{F41A240F-5C87-DD4E-B48F-555F6130136A}"/>
              </a:ext>
            </a:extLst>
          </p:cNvPr>
          <p:cNvPicPr>
            <a:picLocks noChangeAspect="1"/>
          </p:cNvPicPr>
          <p:nvPr/>
        </p:nvPicPr>
        <p:blipFill>
          <a:blip r:embed="rId3"/>
          <a:stretch>
            <a:fillRect/>
          </a:stretch>
        </p:blipFill>
        <p:spPr>
          <a:xfrm>
            <a:off x="10445090" y="5217467"/>
            <a:ext cx="1110593" cy="941783"/>
          </a:xfrm>
          <a:prstGeom prst="rect">
            <a:avLst/>
          </a:prstGeom>
        </p:spPr>
      </p:pic>
      <p:pic>
        <p:nvPicPr>
          <p:cNvPr id="10" name="Immagine 9">
            <a:extLst>
              <a:ext uri="{FF2B5EF4-FFF2-40B4-BE49-F238E27FC236}">
                <a16:creationId xmlns:a16="http://schemas.microsoft.com/office/drawing/2014/main" id="{8FC2611C-457B-3D45-A595-689F6B952C0D}"/>
              </a:ext>
            </a:extLst>
          </p:cNvPr>
          <p:cNvPicPr>
            <a:picLocks noChangeAspect="1"/>
          </p:cNvPicPr>
          <p:nvPr/>
        </p:nvPicPr>
        <p:blipFill>
          <a:blip r:embed="rId4"/>
          <a:stretch>
            <a:fillRect/>
          </a:stretch>
        </p:blipFill>
        <p:spPr>
          <a:xfrm>
            <a:off x="10359260" y="3549302"/>
            <a:ext cx="1110593" cy="1110593"/>
          </a:xfrm>
          <a:prstGeom prst="rect">
            <a:avLst/>
          </a:prstGeom>
        </p:spPr>
      </p:pic>
    </p:spTree>
    <p:extLst>
      <p:ext uri="{BB962C8B-B14F-4D97-AF65-F5344CB8AC3E}">
        <p14:creationId xmlns:p14="http://schemas.microsoft.com/office/powerpoint/2010/main" val="3640935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B5F152D-A05D-3A43-9458-049790E5BAAF}"/>
              </a:ext>
            </a:extLst>
          </p:cNvPr>
          <p:cNvSpPr>
            <a:spLocks noGrp="1"/>
          </p:cNvSpPr>
          <p:nvPr>
            <p:ph type="title"/>
          </p:nvPr>
        </p:nvSpPr>
        <p:spPr>
          <a:xfrm>
            <a:off x="838200" y="49820"/>
            <a:ext cx="10515600" cy="1325563"/>
          </a:xfrm>
        </p:spPr>
        <p:txBody>
          <a:bodyPr/>
          <a:lstStyle/>
          <a:p>
            <a:r>
              <a:rPr lang="en-US" b="1" i="1" dirty="0"/>
              <a:t>Data Preparation</a:t>
            </a:r>
          </a:p>
        </p:txBody>
      </p:sp>
      <p:sp>
        <p:nvSpPr>
          <p:cNvPr id="5" name="Segnaposto numero diapositiva 4">
            <a:extLst>
              <a:ext uri="{FF2B5EF4-FFF2-40B4-BE49-F238E27FC236}">
                <a16:creationId xmlns:a16="http://schemas.microsoft.com/office/drawing/2014/main" id="{1128736B-BA81-F64F-87A3-5BA469BE755C}"/>
              </a:ext>
            </a:extLst>
          </p:cNvPr>
          <p:cNvSpPr>
            <a:spLocks noGrp="1"/>
          </p:cNvSpPr>
          <p:nvPr>
            <p:ph type="sldNum" sz="quarter" idx="12"/>
          </p:nvPr>
        </p:nvSpPr>
        <p:spPr/>
        <p:txBody>
          <a:bodyPr/>
          <a:lstStyle/>
          <a:p>
            <a:fld id="{170E278B-CDEC-3342-B587-FFE78E992CEA}" type="slidenum">
              <a:rPr lang="it-IT" smtClean="0"/>
              <a:t>8</a:t>
            </a:fld>
            <a:endParaRPr lang="it-IT" dirty="0"/>
          </a:p>
        </p:txBody>
      </p:sp>
      <p:pic>
        <p:nvPicPr>
          <p:cNvPr id="6" name="Immagine 5">
            <a:extLst>
              <a:ext uri="{FF2B5EF4-FFF2-40B4-BE49-F238E27FC236}">
                <a16:creationId xmlns:a16="http://schemas.microsoft.com/office/drawing/2014/main" id="{A2CB87CD-2167-1646-B820-7309CD4306B3}"/>
              </a:ext>
            </a:extLst>
          </p:cNvPr>
          <p:cNvPicPr>
            <a:picLocks noChangeAspect="1"/>
          </p:cNvPicPr>
          <p:nvPr/>
        </p:nvPicPr>
        <p:blipFill>
          <a:blip r:embed="rId2"/>
          <a:stretch>
            <a:fillRect/>
          </a:stretch>
        </p:blipFill>
        <p:spPr>
          <a:xfrm>
            <a:off x="9511862" y="49820"/>
            <a:ext cx="2485259" cy="2485259"/>
          </a:xfrm>
          <a:prstGeom prst="rect">
            <a:avLst/>
          </a:prstGeom>
        </p:spPr>
      </p:pic>
      <p:sp>
        <p:nvSpPr>
          <p:cNvPr id="7" name="CasellaDiTesto 6">
            <a:extLst>
              <a:ext uri="{FF2B5EF4-FFF2-40B4-BE49-F238E27FC236}">
                <a16:creationId xmlns:a16="http://schemas.microsoft.com/office/drawing/2014/main" id="{A05C2A2C-98F7-8B4E-9EC9-2DA5FB697A1A}"/>
              </a:ext>
            </a:extLst>
          </p:cNvPr>
          <p:cNvSpPr txBox="1"/>
          <p:nvPr/>
        </p:nvSpPr>
        <p:spPr>
          <a:xfrm>
            <a:off x="998482" y="1055976"/>
            <a:ext cx="9595945" cy="2862322"/>
          </a:xfrm>
          <a:prstGeom prst="rect">
            <a:avLst/>
          </a:prstGeom>
          <a:noFill/>
        </p:spPr>
        <p:txBody>
          <a:bodyPr wrap="square" rtlCol="0">
            <a:spAutoFit/>
          </a:bodyPr>
          <a:lstStyle/>
          <a:p>
            <a:pPr marL="285750" indent="-285750">
              <a:buFont typeface="Arial" panose="020B0604020202020204" pitchFamily="34" charset="0"/>
              <a:buChar char="•"/>
            </a:pPr>
            <a:r>
              <a:rPr lang="en" dirty="0"/>
              <a:t>Kaggle data set had </a:t>
            </a:r>
            <a:r>
              <a:rPr lang="en-US" dirty="0"/>
              <a:t>latitude</a:t>
            </a:r>
            <a:r>
              <a:rPr lang="en" dirty="0"/>
              <a:t> and longitude in a single field call “</a:t>
            </a:r>
            <a:r>
              <a:rPr lang="en" dirty="0" err="1"/>
              <a:t>the_geom</a:t>
            </a:r>
            <a:r>
              <a:rPr lang="en" dirty="0"/>
              <a:t>”: latitudes and longitudes will have dedicated columns. Furthermore, some rows don’t have coordinates information, so they will be dropped. </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K-means algorithm doesn’t support categorical variables, so one hot encoding needs to be performed on the data. I also performed average of the number of categories per each venue entrance.</a:t>
            </a:r>
          </a:p>
          <a:p>
            <a:pPr marL="285750" indent="-285750">
              <a:buFont typeface="Arial" panose="020B0604020202020204" pitchFamily="34" charset="0"/>
              <a:buChar char="•"/>
            </a:pPr>
            <a:endParaRPr lang="en" dirty="0"/>
          </a:p>
          <a:p>
            <a:pPr marL="285750" indent="-285750">
              <a:buFont typeface="Arial" panose="020B0604020202020204" pitchFamily="34" charset="0"/>
              <a:buChar char="•"/>
            </a:pPr>
            <a:r>
              <a:rPr lang="en" dirty="0"/>
              <a:t>I also normalized data set over the standard deviation (using </a:t>
            </a:r>
            <a:r>
              <a:rPr lang="en" i="1" dirty="0" err="1"/>
              <a:t>StandardScaler</a:t>
            </a:r>
            <a:r>
              <a:rPr lang="en" dirty="0"/>
              <a:t>) to help the algorithm to better interpret features with different magnitudes and distributions. </a:t>
            </a:r>
          </a:p>
        </p:txBody>
      </p:sp>
      <p:pic>
        <p:nvPicPr>
          <p:cNvPr id="10" name="Immagine 9">
            <a:extLst>
              <a:ext uri="{FF2B5EF4-FFF2-40B4-BE49-F238E27FC236}">
                <a16:creationId xmlns:a16="http://schemas.microsoft.com/office/drawing/2014/main" id="{F65742A0-7938-4D44-AC82-788781042F3E}"/>
              </a:ext>
            </a:extLst>
          </p:cNvPr>
          <p:cNvPicPr>
            <a:picLocks noChangeAspect="1"/>
          </p:cNvPicPr>
          <p:nvPr/>
        </p:nvPicPr>
        <p:blipFill>
          <a:blip r:embed="rId3"/>
          <a:stretch>
            <a:fillRect/>
          </a:stretch>
        </p:blipFill>
        <p:spPr>
          <a:xfrm>
            <a:off x="931131" y="4437447"/>
            <a:ext cx="10329737" cy="1938813"/>
          </a:xfrm>
          <a:prstGeom prst="rect">
            <a:avLst/>
          </a:prstGeom>
        </p:spPr>
      </p:pic>
      <p:sp>
        <p:nvSpPr>
          <p:cNvPr id="11" name="CasellaDiTesto 10">
            <a:extLst>
              <a:ext uri="{FF2B5EF4-FFF2-40B4-BE49-F238E27FC236}">
                <a16:creationId xmlns:a16="http://schemas.microsoft.com/office/drawing/2014/main" id="{89269E78-3862-0646-925F-324E9201C22D}"/>
              </a:ext>
            </a:extLst>
          </p:cNvPr>
          <p:cNvSpPr txBox="1"/>
          <p:nvPr/>
        </p:nvSpPr>
        <p:spPr>
          <a:xfrm>
            <a:off x="838200" y="4014455"/>
            <a:ext cx="9049408" cy="369332"/>
          </a:xfrm>
          <a:prstGeom prst="rect">
            <a:avLst/>
          </a:prstGeom>
          <a:noFill/>
        </p:spPr>
        <p:txBody>
          <a:bodyPr wrap="square" rtlCol="0">
            <a:spAutoFit/>
          </a:bodyPr>
          <a:lstStyle/>
          <a:p>
            <a:r>
              <a:rPr lang="en-US" dirty="0"/>
              <a:t>This is the final data used for the k-means:</a:t>
            </a:r>
          </a:p>
        </p:txBody>
      </p:sp>
    </p:spTree>
    <p:extLst>
      <p:ext uri="{BB962C8B-B14F-4D97-AF65-F5344CB8AC3E}">
        <p14:creationId xmlns:p14="http://schemas.microsoft.com/office/powerpoint/2010/main" val="309564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A2C36A1-4C1E-254D-BBC2-D88B06AFA5DF}"/>
              </a:ext>
            </a:extLst>
          </p:cNvPr>
          <p:cNvSpPr>
            <a:spLocks noGrp="1"/>
          </p:cNvSpPr>
          <p:nvPr>
            <p:ph type="title"/>
          </p:nvPr>
        </p:nvSpPr>
        <p:spPr>
          <a:xfrm>
            <a:off x="838200" y="49820"/>
            <a:ext cx="10515600" cy="1325563"/>
          </a:xfrm>
        </p:spPr>
        <p:txBody>
          <a:bodyPr/>
          <a:lstStyle/>
          <a:p>
            <a:r>
              <a:rPr lang="en-US" b="1" i="1" dirty="0"/>
              <a:t>Choose best k (1)</a:t>
            </a:r>
          </a:p>
        </p:txBody>
      </p:sp>
      <p:sp>
        <p:nvSpPr>
          <p:cNvPr id="5" name="Segnaposto numero diapositiva 4">
            <a:extLst>
              <a:ext uri="{FF2B5EF4-FFF2-40B4-BE49-F238E27FC236}">
                <a16:creationId xmlns:a16="http://schemas.microsoft.com/office/drawing/2014/main" id="{109DFF10-C7E2-2A4F-86DC-3EF836356DF5}"/>
              </a:ext>
            </a:extLst>
          </p:cNvPr>
          <p:cNvSpPr>
            <a:spLocks noGrp="1"/>
          </p:cNvSpPr>
          <p:nvPr>
            <p:ph type="sldNum" sz="quarter" idx="12"/>
          </p:nvPr>
        </p:nvSpPr>
        <p:spPr/>
        <p:txBody>
          <a:bodyPr/>
          <a:lstStyle/>
          <a:p>
            <a:fld id="{170E278B-CDEC-3342-B587-FFE78E992CEA}" type="slidenum">
              <a:rPr lang="it-IT" smtClean="0"/>
              <a:t>9</a:t>
            </a:fld>
            <a:endParaRPr lang="it-IT" dirty="0"/>
          </a:p>
        </p:txBody>
      </p:sp>
      <p:pic>
        <p:nvPicPr>
          <p:cNvPr id="6" name="Immagine 5">
            <a:extLst>
              <a:ext uri="{FF2B5EF4-FFF2-40B4-BE49-F238E27FC236}">
                <a16:creationId xmlns:a16="http://schemas.microsoft.com/office/drawing/2014/main" id="{E5AE15E1-46E2-4E40-A2A4-7B172AF74007}"/>
              </a:ext>
            </a:extLst>
          </p:cNvPr>
          <p:cNvPicPr>
            <a:picLocks noChangeAspect="1"/>
          </p:cNvPicPr>
          <p:nvPr/>
        </p:nvPicPr>
        <p:blipFill>
          <a:blip r:embed="rId2"/>
          <a:stretch>
            <a:fillRect/>
          </a:stretch>
        </p:blipFill>
        <p:spPr>
          <a:xfrm>
            <a:off x="9982200" y="21020"/>
            <a:ext cx="1842377" cy="1842377"/>
          </a:xfrm>
          <a:prstGeom prst="rect">
            <a:avLst/>
          </a:prstGeom>
        </p:spPr>
      </p:pic>
      <p:sp>
        <p:nvSpPr>
          <p:cNvPr id="7" name="CasellaDiTesto 6">
            <a:extLst>
              <a:ext uri="{FF2B5EF4-FFF2-40B4-BE49-F238E27FC236}">
                <a16:creationId xmlns:a16="http://schemas.microsoft.com/office/drawing/2014/main" id="{2970BF2D-BF8C-EB4F-AEBA-386C086AC119}"/>
              </a:ext>
            </a:extLst>
          </p:cNvPr>
          <p:cNvSpPr txBox="1"/>
          <p:nvPr/>
        </p:nvSpPr>
        <p:spPr>
          <a:xfrm>
            <a:off x="838200" y="1344021"/>
            <a:ext cx="9049408" cy="4524315"/>
          </a:xfrm>
          <a:prstGeom prst="rect">
            <a:avLst/>
          </a:prstGeom>
          <a:noFill/>
        </p:spPr>
        <p:txBody>
          <a:bodyPr wrap="square" rtlCol="0">
            <a:spAutoFit/>
          </a:bodyPr>
          <a:lstStyle/>
          <a:p>
            <a:r>
              <a:rPr lang="en-US" dirty="0"/>
              <a:t>To choose best k I used two methods.</a:t>
            </a:r>
          </a:p>
          <a:p>
            <a:endParaRPr lang="en-US" dirty="0"/>
          </a:p>
          <a:p>
            <a:pPr marL="285750" indent="-285750">
              <a:buFont typeface="Arial" panose="020B0604020202020204" pitchFamily="34" charset="0"/>
              <a:buChar char="•"/>
            </a:pPr>
            <a:r>
              <a:rPr lang="en-US" i="1" dirty="0"/>
              <a:t>The elbow method</a:t>
            </a:r>
            <a:r>
              <a:rPr lang="en-US" dirty="0"/>
              <a:t>. </a:t>
            </a:r>
          </a:p>
          <a:p>
            <a:r>
              <a:rPr lang="en" dirty="0"/>
              <a:t>The value of the metric is plotted as a function of K and the elbow point is determined, i.e. where the rate of decrease sharply shifts. It is the right K for clustering. For the elbow method I used as the metric the inertia that is the sum of distances of samples to their closest centroid. </a:t>
            </a:r>
          </a:p>
          <a:p>
            <a:endParaRPr lang="en" dirty="0"/>
          </a:p>
          <a:p>
            <a:endParaRPr lang="en" dirty="0"/>
          </a:p>
          <a:p>
            <a:pPr marL="285750" indent="-285750">
              <a:buFont typeface="Arial" panose="020B0604020202020204" pitchFamily="34" charset="0"/>
              <a:buChar char="•"/>
            </a:pPr>
            <a:r>
              <a:rPr lang="en" i="1" dirty="0"/>
              <a:t>Silhouette analysis</a:t>
            </a:r>
            <a:r>
              <a:rPr lang="en" dirty="0"/>
              <a:t>.</a:t>
            </a:r>
          </a:p>
          <a:p>
            <a:r>
              <a:rPr lang="en" dirty="0"/>
              <a:t>The silhouette value is a measure of how similar an object is to its own cluster (cohesion) compared to other clusters (separation). The silhouette ranges from -1 to +1, where a high value indicates that the object is well matched to its own cluster and poorly matched to neighboring clusters. If most objects have a high value, then the clustering configuration is appropriate. If many points have a low or negative value, then the clustering configuration may have too many or too few clusters.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181099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1160</Words>
  <Application>Microsoft Macintosh PowerPoint</Application>
  <PresentationFormat>Widescreen</PresentationFormat>
  <Paragraphs>138</Paragraphs>
  <Slides>15</Slides>
  <Notes>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15</vt:i4>
      </vt:variant>
    </vt:vector>
  </HeadingPairs>
  <TitlesOfParts>
    <vt:vector size="19" baseType="lpstr">
      <vt:lpstr>Arial</vt:lpstr>
      <vt:lpstr>Calibri</vt:lpstr>
      <vt:lpstr>Calibri Light</vt:lpstr>
      <vt:lpstr>Tema di Office</vt:lpstr>
      <vt:lpstr>Find best venues categories near metro entrances </vt:lpstr>
      <vt:lpstr>Presentazione standard di PowerPoint</vt:lpstr>
      <vt:lpstr>Business Problem and Stakeholders (1)</vt:lpstr>
      <vt:lpstr>Business Problem and Stakeholders (2)</vt:lpstr>
      <vt:lpstr>Data Set (1)</vt:lpstr>
      <vt:lpstr>Data Set (2)</vt:lpstr>
      <vt:lpstr>Overall Strategy</vt:lpstr>
      <vt:lpstr>Data Preparation</vt:lpstr>
      <vt:lpstr>Choose best k (1)</vt:lpstr>
      <vt:lpstr>Choose best k (2)</vt:lpstr>
      <vt:lpstr>K-means clusters</vt:lpstr>
      <vt:lpstr>Results (1)</vt:lpstr>
      <vt:lpstr>Results (2)</vt:lpstr>
      <vt:lpstr>Recommendations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best venues categories near metro entrances </dc:title>
  <dc:creator>Eleonora Picca</dc:creator>
  <cp:lastModifiedBy>Eleonora Picca</cp:lastModifiedBy>
  <cp:revision>89</cp:revision>
  <dcterms:created xsi:type="dcterms:W3CDTF">2019-02-16T09:52:26Z</dcterms:created>
  <dcterms:modified xsi:type="dcterms:W3CDTF">2019-02-16T15:52:41Z</dcterms:modified>
</cp:coreProperties>
</file>